
<file path=[Content_Types].xml><?xml version="1.0" encoding="utf-8"?>
<Types xmlns="http://schemas.openxmlformats.org/package/2006/content-types">
  <Default Extension="png" ContentType="image/png"/>
  <Default Extension="df06cc08a61a1c0ffabc6e8fea44dac1" ContentType="image/png"/>
  <Default Extension="7b9621841c4de118bfac8a77c7ba39c9" ContentType="image/png"/>
  <Default Extension="8537507ad334b9e8798873a02de5f6d0" ContentType="image/png"/>
  <Default Extension="jpeg" ContentType="image/jpeg"/>
  <Default Extension="rels" ContentType="application/vnd.openxmlformats-package.relationships+xml"/>
  <Default Extension="xml" ContentType="application/xml"/>
  <Default Extension="5084e6c86323676b089e82e67a57b6f0" ContentType="image/png"/>
  <Default Extension="6c7b8a15ee4f725916b2d0855aa7d31d" ContentType="image/png"/>
  <Default Extension="34c2813bbd217dfb0be4ce9ae7667087" ContentType="image/png"/>
  <Default Extension="654eeac131ecdde6a1754026a68f8a2f" ContentType="image/png"/>
  <Default Extension="f63c7a9bad6fcbca06ad8bf3339be98d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sldIdLst>
    <p:sldId id="279" r:id="rId2"/>
    <p:sldId id="278" r:id="rId3"/>
    <p:sldId id="264" r:id="rId4"/>
    <p:sldId id="265" r:id="rId5"/>
    <p:sldId id="257" r:id="rId6"/>
    <p:sldId id="258" r:id="rId7"/>
    <p:sldId id="266" r:id="rId8"/>
    <p:sldId id="269" r:id="rId9"/>
    <p:sldId id="271" r:id="rId10"/>
    <p:sldId id="273" r:id="rId11"/>
    <p:sldId id="275" r:id="rId12"/>
    <p:sldId id="277" r:id="rId13"/>
    <p:sldId id="259" r:id="rId14"/>
    <p:sldId id="276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F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4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8537507ad334b9e8798873a02de5f6d0"/><Relationship Id="rId2" Type="http://schemas.openxmlformats.org/officeDocument/2006/relationships/image" Target="../media/image12.34c2813bbd217dfb0be4ce9ae7667087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f63c7a9bad6fcbca06ad8bf3339be98d"/><Relationship Id="rId2" Type="http://schemas.openxmlformats.org/officeDocument/2006/relationships/image" Target="../media/image14.df06cc08a61a1c0ffabc6e8fea44dac1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7b9621841c4de118bfac8a77c7ba39c9"/><Relationship Id="rId2" Type="http://schemas.openxmlformats.org/officeDocument/2006/relationships/image" Target="../media/image8.654eeac131ecdde6a1754026a68f8a2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6c7b8a15ee4f725916b2d0855aa7d31d"/><Relationship Id="rId2" Type="http://schemas.openxmlformats.org/officeDocument/2006/relationships/image" Target="../media/image10.5084e6c86323676b089e82e67a57b6f0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8317675" cy="1800000"/>
          </a:xfrm>
        </p:spPr>
        <p:txBody>
          <a:bodyPr anchor="ctr"/>
          <a:lstStyle/>
          <a:p>
            <a:pPr algn="ctr"/>
            <a:r>
              <a:rPr lang="pl-PL" altLang="sl-SI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DIJAKI</a:t>
            </a:r>
            <a:r>
              <a:rPr lang="pl-PL" altLang="sl-SI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  <a:t>DIJAKOM </a:t>
            </a:r>
            <a:r>
              <a:rPr lang="pl-PL" altLang="sl-SI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ZA</a:t>
            </a:r>
            <a:br>
              <a:rPr lang="pl-PL" altLang="sl-SI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</a:br>
            <a:r>
              <a:rPr lang="pl-PL" altLang="sl-SI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VARNO </a:t>
            </a:r>
            <a: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  <a:t>MOBILNOST</a:t>
            </a:r>
            <a:endParaRPr lang="sl-SI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Slika 6" descr="Povezana slik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10340" r="17337" b="15086"/>
          <a:stretch/>
        </p:blipFill>
        <p:spPr bwMode="auto">
          <a:xfrm>
            <a:off x="3600000" y="3941289"/>
            <a:ext cx="2677795" cy="261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1846295" y="380624"/>
            <a:ext cx="6801318" cy="1539190"/>
            <a:chOff x="2558682" y="-2156"/>
            <a:chExt cx="6801318" cy="1539190"/>
          </a:xfrm>
        </p:grpSpPr>
        <p:pic>
          <p:nvPicPr>
            <p:cNvPr id="1026" name="Picture 2" descr="https://www.gimnm.org/wp-content/uploads/2018/02/VArna-mobilno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-2156"/>
              <a:ext cx="5400000" cy="153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7" descr="Rezultat iskanja slik za etrs breÅ¾ice logo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8" t="9957" r="11445" b="9540"/>
            <a:stretch/>
          </p:blipFill>
          <p:spPr bwMode="auto">
            <a:xfrm>
              <a:off x="2558682" y="4907"/>
              <a:ext cx="1172343" cy="144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76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 descr="Ali se strinjate, da je vožnja voznika, ki telefonira med vožnjo, enaka vožnji pod vplivom alkohola 0,38mg v litru izdihanega zraka? (n = 15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0" y="3960000"/>
            <a:ext cx="8064000" cy="252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532" y="4006059"/>
            <a:ext cx="3240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sz="1600" b="1" dirty="0">
                <a:solidFill>
                  <a:srgbClr val="000000"/>
                </a:solidFill>
                <a:latin typeface="Calibri"/>
              </a:rPr>
              <a:t>Ali se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strinjate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, da je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vožnja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voznika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,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ki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telefonira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med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vožnjo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,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enaka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vožnji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pod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vplivom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alkohola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0,38mg v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litru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izdihanega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zraka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? (n = 156)</a:t>
            </a:r>
          </a:p>
        </p:txBody>
      </p:sp>
      <p:pic>
        <p:nvPicPr>
          <p:cNvPr id="6" name="Chart" descr="V tabeli so predstavljene nekatere trditve o pravilnem ravnanju v primeru prometne nesreče. IZRAZI SVOJO STOPNJO STRINJANJA S TRDITVAMI (n = 15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366330"/>
            <a:ext cx="8064000" cy="2520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740990" y="1413907"/>
            <a:ext cx="32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sz="1600" b="1" dirty="0">
                <a:solidFill>
                  <a:srgbClr val="000000"/>
                </a:solidFill>
                <a:latin typeface="Calibri"/>
              </a:rPr>
              <a:t>V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tabeli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so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predstavljene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nekatere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trditve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o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pravilnem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ravnanju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v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primeru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prometne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nesreče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. IZRAZI SVOJO STOPNJO STRINJANJA S TRDITVAMI (n = 156)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20000" y="540000"/>
            <a:ext cx="900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ANALIZA ANKETE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" descr="Ali ste kdaj povzročili prometno nesrečo? (n = 15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800000"/>
            <a:ext cx="7200001" cy="2520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426080" y="1848330"/>
            <a:ext cx="5715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>
                <a:solidFill>
                  <a:srgbClr val="000000"/>
                </a:solidFill>
                <a:latin typeface="Calibri"/>
              </a:rPr>
              <a:t>Ali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ste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kdaj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povzročili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prometno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nesrečo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? (n = 156)</a:t>
            </a:r>
          </a:p>
        </p:txBody>
      </p:sp>
      <p:pic>
        <p:nvPicPr>
          <p:cNvPr id="4" name="Chart" descr="Ali poznaš pravilno razvrščanje vozil ob zastoju na avtocesti? (n = 15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4320000"/>
            <a:ext cx="7200001" cy="252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810633" y="4373589"/>
            <a:ext cx="621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>
                <a:solidFill>
                  <a:srgbClr val="000000"/>
                </a:solidFill>
                <a:latin typeface="Calibri"/>
              </a:rPr>
              <a:t>Ali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poznaš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pravilno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razvrščanje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vozil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ob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zastoju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na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avtocesti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? (n = 156)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20000" y="720000"/>
            <a:ext cx="900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ANALIZA ANKETE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20000" y="2880000"/>
            <a:ext cx="9000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OPRAVLJENE AKTIVNOSTI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>
            <a:noAutofit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LJUBLJANA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1800000"/>
            <a:ext cx="10800000" cy="48600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sl-SI" sz="2800" dirty="0">
                <a:latin typeface="Comic Sans MS" panose="030F0702030302020204" pitchFamily="66" charset="0"/>
              </a:rPr>
              <a:t>Kdaj? 24</a:t>
            </a:r>
            <a:r>
              <a:rPr lang="sl-SI" sz="2800" dirty="0" smtClean="0">
                <a:latin typeface="Comic Sans MS" panose="030F0702030302020204" pitchFamily="66" charset="0"/>
              </a:rPr>
              <a:t>. 4. 2018</a:t>
            </a:r>
            <a:endParaRPr lang="sl-SI" sz="2800" dirty="0">
              <a:latin typeface="Comic Sans MS" panose="030F0702030302020204" pitchFamily="66" charset="0"/>
            </a:endParaRPr>
          </a:p>
          <a:p>
            <a:pPr>
              <a:buClr>
                <a:schemeClr val="accent2"/>
              </a:buClr>
            </a:pPr>
            <a:r>
              <a:rPr lang="sl-SI" sz="2800" dirty="0">
                <a:latin typeface="Comic Sans MS" panose="030F0702030302020204" pitchFamily="66" charset="0"/>
              </a:rPr>
              <a:t>s</a:t>
            </a:r>
            <a:r>
              <a:rPr lang="sl-SI" sz="2800" dirty="0" smtClean="0">
                <a:latin typeface="Comic Sans MS" panose="030F0702030302020204" pitchFamily="66" charset="0"/>
              </a:rPr>
              <a:t>imulator </a:t>
            </a:r>
            <a:r>
              <a:rPr lang="sl-SI" sz="2800" dirty="0">
                <a:latin typeface="Comic Sans MS" panose="030F0702030302020204" pitchFamily="66" charset="0"/>
              </a:rPr>
              <a:t>delavnica (</a:t>
            </a:r>
            <a:r>
              <a:rPr lang="sl-SI" sz="2800" dirty="0" err="1">
                <a:latin typeface="Comic Sans MS" panose="030F0702030302020204" pitchFamily="66" charset="0"/>
              </a:rPr>
              <a:t>NERVteh</a:t>
            </a:r>
            <a:r>
              <a:rPr lang="sl-SI" sz="2800" dirty="0">
                <a:latin typeface="Comic Sans MS" panose="030F0702030302020204" pitchFamily="66" charset="0"/>
              </a:rPr>
              <a:t> </a:t>
            </a:r>
            <a:r>
              <a:rPr lang="sl-SI" sz="2800" dirty="0" err="1">
                <a:latin typeface="Comic Sans MS" panose="030F0702030302020204" pitchFamily="66" charset="0"/>
              </a:rPr>
              <a:t>d.o.o</a:t>
            </a:r>
            <a:r>
              <a:rPr lang="sl-SI" sz="2800" dirty="0">
                <a:latin typeface="Comic Sans MS" panose="030F0702030302020204" pitchFamily="66" charset="0"/>
              </a:rPr>
              <a:t>) uporaba mobilnih naprav med vožnjo</a:t>
            </a:r>
          </a:p>
          <a:p>
            <a:pPr>
              <a:buClr>
                <a:schemeClr val="accent2"/>
              </a:buClr>
            </a:pPr>
            <a:r>
              <a:rPr lang="sl-SI" sz="2800" dirty="0" smtClean="0">
                <a:latin typeface="Comic Sans MS" panose="030F0702030302020204" pitchFamily="66" charset="0"/>
              </a:rPr>
              <a:t>TEORETIČNI DEL: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o </a:t>
            </a:r>
            <a:r>
              <a:rPr lang="sl-SI" sz="2200" dirty="0">
                <a:latin typeface="Comic Sans MS" panose="030F0702030302020204" pitchFamily="66" charset="0"/>
              </a:rPr>
              <a:t>ravnanju v prometu ter odzivanju s čutili</a:t>
            </a:r>
          </a:p>
          <a:p>
            <a:pPr>
              <a:buClr>
                <a:schemeClr val="accent2"/>
              </a:buClr>
            </a:pPr>
            <a:r>
              <a:rPr lang="sl-SI" sz="2800" dirty="0" smtClean="0">
                <a:latin typeface="Comic Sans MS" panose="030F0702030302020204" pitchFamily="66" charset="0"/>
              </a:rPr>
              <a:t>PRAKTIČNI DEL: 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poskus </a:t>
            </a:r>
            <a:r>
              <a:rPr lang="sl-SI" sz="2200" dirty="0">
                <a:latin typeface="Comic Sans MS" panose="030F0702030302020204" pitchFamily="66" charset="0"/>
              </a:rPr>
              <a:t>vožnje </a:t>
            </a:r>
            <a:r>
              <a:rPr lang="sl-SI" sz="2200" dirty="0">
                <a:latin typeface="Comic Sans MS" panose="030F0702030302020204" pitchFamily="66" charset="0"/>
              </a:rPr>
              <a:t>z uporabo mobilnega telefona in brez njega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omic Sans MS" panose="030F0702030302020204" pitchFamily="66" charset="0"/>
              </a:rPr>
              <a:t>a</a:t>
            </a:r>
            <a:r>
              <a:rPr lang="sl-SI" sz="2200" dirty="0">
                <a:latin typeface="Comic Sans MS" panose="030F0702030302020204" pitchFamily="66" charset="0"/>
              </a:rPr>
              <a:t>naliza </a:t>
            </a:r>
            <a:r>
              <a:rPr lang="sl-SI" sz="2200" dirty="0">
                <a:latin typeface="Comic Sans MS" panose="030F0702030302020204" pitchFamily="66" charset="0"/>
              </a:rPr>
              <a:t>praktičnega dela s strokovnjakom o varni vožnji ter primerjava z osebo, ki ima opravljen vozniški izpit ter z osebo, ki izpita nima opravljenega</a:t>
            </a:r>
          </a:p>
          <a:p>
            <a:pPr>
              <a:buClr>
                <a:schemeClr val="accent2"/>
              </a:buClr>
            </a:pP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20000" y="719998"/>
            <a:ext cx="9000000" cy="14400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600" b="1" dirty="0">
                <a:solidFill>
                  <a:srgbClr val="2BAFAC"/>
                </a:solidFill>
                <a:latin typeface="Comic Sans MS" panose="030F0702030302020204" pitchFamily="66" charset="0"/>
              </a:rPr>
              <a:t>LJUBLJANA</a:t>
            </a:r>
            <a:r>
              <a:rPr lang="sl-SI" sz="5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sl-SI" sz="5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sl-SI" sz="4400" dirty="0" err="1" smtClean="0">
                <a:solidFill>
                  <a:srgbClr val="2BAFAC"/>
                </a:solidFill>
                <a:latin typeface="Comic Sans MS" panose="030F0702030302020204" pitchFamily="66" charset="0"/>
              </a:rPr>
              <a:t>NERVteh</a:t>
            </a:r>
            <a:r>
              <a:rPr lang="sl-SI" sz="5400" dirty="0" smtClean="0">
                <a:latin typeface="Comic Sans MS" panose="030F0702030302020204" pitchFamily="66" charset="0"/>
              </a:rPr>
              <a:t> </a:t>
            </a:r>
            <a:r>
              <a:rPr lang="sl-SI" sz="5400" dirty="0" err="1" smtClean="0">
                <a:solidFill>
                  <a:srgbClr val="2BAFAC"/>
                </a:solidFill>
                <a:latin typeface="Comic Sans MS" panose="030F0702030302020204" pitchFamily="66" charset="0"/>
              </a:rPr>
              <a:t>d.o.o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480204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520000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VTISI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761793"/>
            <a:ext cx="10692000" cy="5040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sl-SI" sz="2800" b="1" dirty="0" smtClean="0">
                <a:latin typeface="Comic Sans MS" panose="030F0702030302020204" pitchFamily="66" charset="0"/>
              </a:rPr>
              <a:t>Lara: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</a:rPr>
              <a:t>Glede </a:t>
            </a:r>
            <a:r>
              <a:rPr lang="sl-SI" sz="2400" dirty="0">
                <a:latin typeface="Comic Sans MS" panose="030F0702030302020204" pitchFamily="66" charset="0"/>
              </a:rPr>
              <a:t>na to, da sama že delam vozniški izpit, mi je </a:t>
            </a:r>
            <a:r>
              <a:rPr lang="sl-SI" sz="2400" dirty="0">
                <a:latin typeface="Comic Sans MS" panose="030F0702030302020204" pitchFamily="66" charset="0"/>
              </a:rPr>
              <a:t>ta izkušnja </a:t>
            </a:r>
            <a:r>
              <a:rPr lang="sl-SI" sz="2400" dirty="0">
                <a:latin typeface="Comic Sans MS" panose="030F0702030302020204" pitchFamily="66" charset="0"/>
              </a:rPr>
              <a:t>prinesla več znanja.</a:t>
            </a:r>
          </a:p>
          <a:p>
            <a:pPr>
              <a:buClr>
                <a:schemeClr val="accent2"/>
              </a:buClr>
            </a:pPr>
            <a:r>
              <a:rPr lang="sl-SI" sz="2800" b="1" dirty="0" smtClean="0">
                <a:latin typeface="Comic Sans MS" panose="030F0702030302020204" pitchFamily="66" charset="0"/>
              </a:rPr>
              <a:t>Klara: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</a:rPr>
              <a:t>Bilo mi je zelo zanimivo, najbolj pa mi je v spominu ostala vožnja s simulatorjem vožnje. </a:t>
            </a:r>
            <a:endParaRPr lang="sl-SI" sz="2400" dirty="0">
              <a:latin typeface="Comic Sans MS" panose="030F0702030302020204" pitchFamily="66" charset="0"/>
            </a:endParaRPr>
          </a:p>
          <a:p>
            <a:pPr>
              <a:buClr>
                <a:schemeClr val="accent2"/>
              </a:buClr>
            </a:pPr>
            <a:r>
              <a:rPr lang="sl-SI" sz="2800" b="1" dirty="0" smtClean="0">
                <a:latin typeface="Comic Sans MS" panose="030F0702030302020204" pitchFamily="66" charset="0"/>
              </a:rPr>
              <a:t>Eva</a:t>
            </a:r>
            <a:r>
              <a:rPr lang="sl-SI" sz="2800" dirty="0" smtClean="0">
                <a:latin typeface="Comic Sans MS" panose="030F0702030302020204" pitchFamily="66" charset="0"/>
              </a:rPr>
              <a:t>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</a:rPr>
              <a:t>Ta </a:t>
            </a:r>
            <a:r>
              <a:rPr lang="sl-SI" sz="2400" dirty="0">
                <a:latin typeface="Comic Sans MS" panose="030F0702030302020204" pitchFamily="66" charset="0"/>
              </a:rPr>
              <a:t>delavnica mi je bila zelo všeč, saj ti prikaže vožnjo v takem pogledu kot je v realnosti, od slej pa bom še bolj previdna z uporabo mobilnega telefona med vožnjo.</a:t>
            </a:r>
          </a:p>
          <a:p>
            <a:pPr>
              <a:buClr>
                <a:schemeClr val="accent2"/>
              </a:buClr>
            </a:pPr>
            <a:r>
              <a:rPr lang="sl-SI" sz="2800" b="1" dirty="0" smtClean="0">
                <a:latin typeface="Comic Sans MS" panose="030F0702030302020204" pitchFamily="66" charset="0"/>
              </a:rPr>
              <a:t>Nadja: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400" dirty="0">
                <a:latin typeface="Comic Sans MS" panose="030F0702030302020204" pitchFamily="66" charset="0"/>
              </a:rPr>
              <a:t>Zanimivo</a:t>
            </a:r>
            <a:r>
              <a:rPr lang="sl-SI" sz="2400" dirty="0">
                <a:latin typeface="Comic Sans MS" panose="030F0702030302020204" pitchFamily="66" charset="0"/>
              </a:rPr>
              <a:t>, </a:t>
            </a:r>
            <a:r>
              <a:rPr lang="sl-SI" sz="2400" dirty="0">
                <a:latin typeface="Comic Sans MS" panose="030F0702030302020204" pitchFamily="66" charset="0"/>
              </a:rPr>
              <a:t>veliko </a:t>
            </a:r>
            <a:r>
              <a:rPr lang="sl-SI" sz="2400" dirty="0">
                <a:latin typeface="Comic Sans MS" panose="030F0702030302020204" pitchFamily="66" charset="0"/>
              </a:rPr>
              <a:t>novega znanja, odlična izkušnja tudi za voznico s prevoženimi več kot 200 000 km. Z eno besedo SUPER!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1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KRŠKO</a:t>
            </a:r>
            <a:endParaRPr lang="sl-SI" sz="5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2520000"/>
            <a:ext cx="10440000" cy="3960000"/>
          </a:xfrm>
        </p:spPr>
        <p:txBody>
          <a:bodyPr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sl-SI" sz="2800" dirty="0">
                <a:latin typeface="Comic Sans MS" panose="030F0702030302020204" pitchFamily="66" charset="0"/>
              </a:rPr>
              <a:t>Kdaj? 5</a:t>
            </a:r>
            <a:r>
              <a:rPr lang="sl-SI" sz="2800" dirty="0" smtClean="0">
                <a:latin typeface="Comic Sans MS" panose="030F0702030302020204" pitchFamily="66" charset="0"/>
              </a:rPr>
              <a:t>. 6. 2018</a:t>
            </a:r>
            <a:endParaRPr lang="sl-SI" sz="2800" dirty="0">
              <a:latin typeface="Comic Sans MS" panose="030F0702030302020204" pitchFamily="66" charset="0"/>
            </a:endParaRPr>
          </a:p>
          <a:p>
            <a:pPr>
              <a:buClr>
                <a:schemeClr val="accent2"/>
              </a:buClr>
            </a:pPr>
            <a:r>
              <a:rPr lang="sl-SI" sz="2800" dirty="0" smtClean="0">
                <a:latin typeface="Comic Sans MS" panose="030F0702030302020204" pitchFamily="66" charset="0"/>
              </a:rPr>
              <a:t>Aktivnost 6 – regijski center </a:t>
            </a:r>
            <a:r>
              <a:rPr lang="sl-SI" sz="2800" dirty="0">
                <a:latin typeface="Comic Sans MS" panose="030F0702030302020204" pitchFamily="66" charset="0"/>
              </a:rPr>
              <a:t>na </a:t>
            </a:r>
            <a:r>
              <a:rPr lang="sl-SI" sz="2800">
                <a:latin typeface="Comic Sans MS" panose="030F0702030302020204" pitchFamily="66" charset="0"/>
              </a:rPr>
              <a:t>ŠC </a:t>
            </a:r>
            <a:r>
              <a:rPr lang="sl-SI" sz="2800" smtClean="0">
                <a:latin typeface="Comic Sans MS" panose="030F0702030302020204" pitchFamily="66" charset="0"/>
              </a:rPr>
              <a:t>Krško-Sevnica</a:t>
            </a:r>
            <a:endParaRPr lang="sl-SI" sz="2800" dirty="0" smtClean="0">
              <a:latin typeface="Comic Sans MS" panose="030F0702030302020204" pitchFamily="66" charset="0"/>
            </a:endParaRPr>
          </a:p>
          <a:p>
            <a:pPr lvl="0">
              <a:buClr>
                <a:schemeClr val="accent2"/>
              </a:buClr>
            </a:pPr>
            <a:r>
              <a:rPr lang="sl-SI" sz="2800" dirty="0" smtClean="0">
                <a:latin typeface="Comic Sans MS" panose="030F0702030302020204" pitchFamily="66" charset="0"/>
              </a:rPr>
              <a:t>TEORETIČNI DEL: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predstavitev </a:t>
            </a:r>
            <a:r>
              <a:rPr lang="sl-SI" sz="2200" dirty="0">
                <a:latin typeface="Comic Sans MS" panose="030F0702030302020204" pitchFamily="66" charset="0"/>
              </a:rPr>
              <a:t>razreza </a:t>
            </a:r>
            <a:r>
              <a:rPr lang="sl-SI" sz="2200" dirty="0">
                <a:latin typeface="Comic Sans MS" panose="030F0702030302020204" pitchFamily="66" charset="0"/>
              </a:rPr>
              <a:t>avtomobila (gasilci</a:t>
            </a:r>
            <a:r>
              <a:rPr lang="sl-SI" sz="2200" dirty="0">
                <a:latin typeface="Comic Sans MS" panose="030F0702030302020204" pitchFamily="66" charset="0"/>
              </a:rPr>
              <a:t>)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omic Sans MS" panose="030F0702030302020204" pitchFamily="66" charset="0"/>
              </a:rPr>
              <a:t>predstavitev avtomobila </a:t>
            </a:r>
            <a:r>
              <a:rPr lang="sl-SI" sz="2200" dirty="0">
                <a:latin typeface="Comic Sans MS" panose="030F0702030302020204" pitchFamily="66" charset="0"/>
              </a:rPr>
              <a:t>po </a:t>
            </a:r>
            <a:r>
              <a:rPr lang="sl-SI" sz="2200" dirty="0">
                <a:latin typeface="Comic Sans MS" panose="030F0702030302020204" pitchFamily="66" charset="0"/>
              </a:rPr>
              <a:t>delih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omic Sans MS" panose="030F0702030302020204" pitchFamily="66" charset="0"/>
              </a:rPr>
              <a:t>predstavitev </a:t>
            </a:r>
            <a:r>
              <a:rPr lang="sl-SI" sz="2200" dirty="0">
                <a:latin typeface="Comic Sans MS" panose="030F0702030302020204" pitchFamily="66" charset="0"/>
              </a:rPr>
              <a:t>avtomobila na sončne celice</a:t>
            </a:r>
          </a:p>
          <a:p>
            <a:pPr>
              <a:buClr>
                <a:schemeClr val="accent2"/>
              </a:buClr>
            </a:pPr>
            <a:r>
              <a:rPr lang="sl-SI" sz="2800" dirty="0" smtClean="0">
                <a:latin typeface="Comic Sans MS" panose="030F0702030302020204" pitchFamily="66" charset="0"/>
              </a:rPr>
              <a:t>PRAKTIČNI DEL: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vožnja </a:t>
            </a:r>
            <a:r>
              <a:rPr lang="sl-SI" sz="2200" dirty="0">
                <a:latin typeface="Comic Sans MS" panose="030F0702030302020204" pitchFamily="66" charset="0"/>
              </a:rPr>
              <a:t>z </a:t>
            </a:r>
            <a:r>
              <a:rPr lang="sl-SI" sz="2200" dirty="0">
                <a:latin typeface="Comic Sans MS" panose="030F0702030302020204" pitchFamily="66" charset="0"/>
              </a:rPr>
              <a:t>motorjem po </a:t>
            </a:r>
            <a:r>
              <a:rPr lang="sl-SI" sz="2200" dirty="0">
                <a:latin typeface="Comic Sans MS" panose="030F0702030302020204" pitchFamily="66" charset="0"/>
              </a:rPr>
              <a:t>poligonu                   </a:t>
            </a:r>
            <a:endParaRPr lang="sl-SI" sz="22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360000"/>
            <a:ext cx="36015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60000"/>
            <a:ext cx="28812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780000"/>
            <a:ext cx="36015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000000" cy="1440000"/>
          </a:xfrm>
        </p:spPr>
        <p:txBody>
          <a:bodyPr anchor="ctr">
            <a:noAutofit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DAN DEJAVNOSTI NA </a:t>
            </a:r>
            <a:r>
              <a:rPr lang="sl-SI" sz="5000" b="1" dirty="0" err="1" smtClean="0">
                <a:solidFill>
                  <a:srgbClr val="2BAFAC"/>
                </a:solidFill>
                <a:latin typeface="Comic Sans MS" panose="030F0702030302020204" pitchFamily="66" charset="0"/>
              </a:rPr>
              <a:t>ETrŠ</a:t>
            </a:r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 BREŽICE</a:t>
            </a:r>
            <a:endParaRPr lang="sl-SI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2160000"/>
            <a:ext cx="10800000" cy="4338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sl-SI" sz="3000" dirty="0" smtClean="0">
                <a:latin typeface="Comic Sans MS" panose="030F0702030302020204" pitchFamily="66" charset="0"/>
              </a:rPr>
              <a:t>Kdaj? 29. 11. 2018 </a:t>
            </a:r>
          </a:p>
          <a:p>
            <a:pPr>
              <a:buClr>
                <a:schemeClr val="accent2"/>
              </a:buClr>
            </a:pPr>
            <a:r>
              <a:rPr lang="sl-SI" sz="3000" dirty="0" smtClean="0">
                <a:latin typeface="Comic Sans MS" panose="030F0702030302020204" pitchFamily="66" charset="0"/>
              </a:rPr>
              <a:t>Delavnice v okviru projekta</a:t>
            </a:r>
            <a:br>
              <a:rPr lang="sl-SI" sz="3000" dirty="0" smtClean="0">
                <a:latin typeface="Comic Sans MS" panose="030F0702030302020204" pitchFamily="66" charset="0"/>
              </a:rPr>
            </a:br>
            <a:r>
              <a:rPr lang="sl-SI" sz="3000" dirty="0" smtClean="0">
                <a:latin typeface="Comic Sans MS" panose="030F0702030302020204" pitchFamily="66" charset="0"/>
              </a:rPr>
              <a:t>DIJAKI DIJAKOM ZA VARNO MOBILNOST: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AGENCIJA ZA VARNOST PROMETA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AVTO MOTO ZVEZA SLOVENIJE</a:t>
            </a:r>
          </a:p>
          <a:p>
            <a:pPr lvl="1" algn="just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Comic Sans MS" panose="030F0702030302020204" pitchFamily="66" charset="0"/>
              </a:rPr>
              <a:t>ZAVOD VOZIM</a:t>
            </a:r>
          </a:p>
          <a:p>
            <a:pPr>
              <a:buClr>
                <a:schemeClr val="accent2"/>
              </a:buClr>
            </a:pPr>
            <a:r>
              <a:rPr lang="sl-SI" sz="3000" dirty="0" smtClean="0">
                <a:latin typeface="Comic Sans MS" panose="030F0702030302020204" pitchFamily="66" charset="0"/>
              </a:rPr>
              <a:t>Aktivnosti ZAVODA VOZIM</a:t>
            </a:r>
            <a:br>
              <a:rPr lang="sl-SI" sz="3000" dirty="0" smtClean="0">
                <a:latin typeface="Comic Sans MS" panose="030F0702030302020204" pitchFamily="66" charset="0"/>
              </a:rPr>
            </a:br>
            <a:r>
              <a:rPr lang="sl-SI" sz="2200" dirty="0" smtClean="0">
                <a:latin typeface="Comic Sans MS" panose="030F0702030302020204" pitchFamily="66" charset="0"/>
              </a:rPr>
              <a:t>ŠE</a:t>
            </a:r>
            <a:r>
              <a:rPr lang="sl-SI" sz="3200" dirty="0" smtClean="0">
                <a:latin typeface="Comic Sans MS" panose="030F0702030302020204" pitchFamily="66" charset="0"/>
              </a:rPr>
              <a:t> </a:t>
            </a:r>
            <a:r>
              <a:rPr lang="sl-SI" sz="2200" dirty="0">
                <a:latin typeface="Comic Sans MS" panose="030F0702030302020204" pitchFamily="66" charset="0"/>
              </a:rPr>
              <a:t>VEDNO</a:t>
            </a:r>
            <a:r>
              <a:rPr lang="sl-SI" sz="3200" dirty="0" smtClean="0">
                <a:latin typeface="Comic Sans MS" panose="030F0702030302020204" pitchFamily="66" charset="0"/>
              </a:rPr>
              <a:t> </a:t>
            </a:r>
            <a:r>
              <a:rPr lang="sl-SI" sz="2200" dirty="0">
                <a:latin typeface="Comic Sans MS" panose="030F0702030302020204" pitchFamily="66" charset="0"/>
              </a:rPr>
              <a:t>VOZIM, VENDAR NE HODIM</a:t>
            </a:r>
          </a:p>
          <a:p>
            <a:pPr>
              <a:buClr>
                <a:schemeClr val="accent2"/>
              </a:buClr>
            </a:pPr>
            <a:r>
              <a:rPr lang="sl-SI" sz="3000" dirty="0" smtClean="0">
                <a:latin typeface="Comic Sans MS" panose="030F0702030302020204" pitchFamily="66" charset="0"/>
              </a:rPr>
              <a:t>Aktivnosti AMZS</a:t>
            </a:r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2200" dirty="0" smtClean="0">
                <a:latin typeface="Comic Sans MS" panose="030F0702030302020204" pitchFamily="66" charset="0"/>
              </a:rPr>
              <a:t>CENTER VARNE VOŽNJE VRANSKO</a:t>
            </a:r>
            <a:endParaRPr lang="sl-SI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0000" y="1590366"/>
            <a:ext cx="10800000" cy="2520000"/>
          </a:xfrm>
        </p:spPr>
        <p:txBody>
          <a:bodyPr anchor="ctr"/>
          <a:lstStyle/>
          <a:p>
            <a:pPr algn="ctr"/>
            <a: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  <a:t>PROJEKT</a:t>
            </a:r>
            <a: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  <a:t/>
            </a:r>
            <a:b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</a:br>
            <a:r>
              <a:rPr lang="pl-PL" altLang="sl-SI" b="1" dirty="0">
                <a:solidFill>
                  <a:srgbClr val="2BAFAC"/>
                </a:solidFill>
                <a:latin typeface="Comic Sans MS" panose="030F0702030302020204" pitchFamily="66" charset="0"/>
              </a:rPr>
              <a:t>TRAJNOSTNA MOBILNOST DIJAKOV</a:t>
            </a:r>
            <a:endParaRPr lang="sl-SI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80000" y="5292000"/>
            <a:ext cx="6403814" cy="1260000"/>
          </a:xfrm>
        </p:spPr>
        <p:txBody>
          <a:bodyPr anchor="b">
            <a:normAutofit fontScale="25000" lnSpcReduction="20000"/>
          </a:bodyPr>
          <a:lstStyle/>
          <a:p>
            <a:endParaRPr lang="sl-SI" dirty="0" smtClean="0"/>
          </a:p>
          <a:p>
            <a:pPr algn="l"/>
            <a:r>
              <a:rPr lang="sl-SI" sz="6200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Dijakinje: Lara Kočan, Eva Zakšek, Klara Vodopivec</a:t>
            </a:r>
          </a:p>
          <a:p>
            <a:pPr algn="l"/>
            <a:r>
              <a:rPr lang="sl-SI" sz="6200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Koordinatorki: Ester Cerinski in Nadja Ivšić</a:t>
            </a:r>
          </a:p>
          <a:p>
            <a:pPr algn="l"/>
            <a:r>
              <a:rPr lang="sl-SI" sz="6200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Nosilca projekta: Zavod za šolstvo Republike Slovenije</a:t>
            </a:r>
            <a:br>
              <a:rPr lang="sl-SI" sz="6200" dirty="0" smtClean="0">
                <a:solidFill>
                  <a:srgbClr val="2BAFAC"/>
                </a:solidFill>
                <a:latin typeface="Comic Sans MS" panose="030F0702030302020204" pitchFamily="66" charset="0"/>
              </a:rPr>
            </a:br>
            <a:r>
              <a:rPr lang="sl-SI" sz="6200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                            Ministrstvo za izobraževanje, znanost in šport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720000" y="4111171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altLang="sl-SI" sz="2800" b="1" dirty="0" smtClean="0"/>
              <a:t> </a:t>
            </a:r>
            <a:r>
              <a:rPr lang="pl-PL" altLang="sl-SI" sz="3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Akcija</a:t>
            </a:r>
            <a:r>
              <a:rPr lang="pl-PL" altLang="sl-SI" sz="3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pl-PL" altLang="sl-SI" sz="3000" b="1" dirty="0">
                <a:solidFill>
                  <a:srgbClr val="2BAFAC"/>
                </a:solidFill>
                <a:latin typeface="Comic Sans MS" panose="030F0702030302020204" pitchFamily="66" charset="0"/>
              </a:rPr>
              <a:t>Dijaki dijakom za varno mobilnost v srednjih šolah </a:t>
            </a:r>
            <a:endParaRPr lang="sl-SI" sz="3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1080000" y="301537"/>
            <a:ext cx="4772265" cy="1080000"/>
            <a:chOff x="2558682" y="-2156"/>
            <a:chExt cx="6801318" cy="1539190"/>
          </a:xfrm>
        </p:grpSpPr>
        <p:pic>
          <p:nvPicPr>
            <p:cNvPr id="7" name="Picture 2" descr="https://www.gimnm.org/wp-content/uploads/2018/02/VArna-mobilnos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-2156"/>
              <a:ext cx="5400000" cy="153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7" descr="Rezultat iskanja slik za etrs breÅ¾ice logo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8" t="9957" r="11445" b="9540"/>
            <a:stretch/>
          </p:blipFill>
          <p:spPr bwMode="auto">
            <a:xfrm>
              <a:off x="2558682" y="4907"/>
              <a:ext cx="1172343" cy="144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868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 anchor="ctr">
            <a:noAutofit/>
          </a:bodyPr>
          <a:lstStyle/>
          <a:p>
            <a:pPr algn="ctr"/>
            <a:r>
              <a:rPr lang="sl-SI" sz="4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O </a:t>
            </a:r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PROJEKTU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2520000"/>
            <a:ext cx="9000000" cy="2599801"/>
          </a:xfrm>
        </p:spPr>
        <p:txBody>
          <a:bodyPr anchor="ctr">
            <a:noAutofit/>
          </a:bodyPr>
          <a:lstStyle/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"/>
            </a:pPr>
            <a:r>
              <a:rPr lang="sl-SI" sz="2500" dirty="0" smtClean="0">
                <a:latin typeface="Comic Sans MS" panose="030F0702030302020204" pitchFamily="66" charset="0"/>
              </a:rPr>
              <a:t>ozaveščanje dijakov o pomenu varne mobilnosti</a:t>
            </a: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"/>
            </a:pPr>
            <a:r>
              <a:rPr lang="sl-SI" sz="2500" dirty="0" smtClean="0">
                <a:latin typeface="Comic Sans MS" panose="030F0702030302020204" pitchFamily="66" charset="0"/>
              </a:rPr>
              <a:t>na </a:t>
            </a:r>
            <a:r>
              <a:rPr lang="sl-SI" sz="2500" b="1" dirty="0" smtClean="0">
                <a:latin typeface="Comic Sans MS" panose="030F0702030302020204" pitchFamily="66" charset="0"/>
              </a:rPr>
              <a:t>šoli</a:t>
            </a:r>
            <a:r>
              <a:rPr lang="sl-SI" sz="2500" dirty="0" smtClean="0">
                <a:latin typeface="Comic Sans MS" panose="030F0702030302020204" pitchFamily="66" charset="0"/>
              </a:rPr>
              <a:t> deluje klub ”Dijaki za varno mobilnost” </a:t>
            </a: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"/>
            </a:pPr>
            <a:r>
              <a:rPr lang="sl-SI" sz="2500" dirty="0" smtClean="0">
                <a:latin typeface="Comic Sans MS" panose="030F0702030302020204" pitchFamily="66" charset="0"/>
              </a:rPr>
              <a:t>dijaki bodo predstavljali svoje dosežke, opravljali različne preventivne aktivnosti, </a:t>
            </a: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"/>
            </a:pPr>
            <a:r>
              <a:rPr lang="sl-SI" sz="2500" dirty="0" smtClean="0">
                <a:latin typeface="Comic Sans MS" panose="030F0702030302020204" pitchFamily="66" charset="0"/>
              </a:rPr>
              <a:t>se medsebojno povezovali, širili ideje…  </a:t>
            </a:r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12595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 anchor="ctr">
            <a:noAutofit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CILJI</a:t>
            </a:r>
            <a:r>
              <a:rPr lang="sl-SI" sz="5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PROJEKTA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2520000"/>
            <a:ext cx="8596668" cy="3631810"/>
          </a:xfrm>
        </p:spPr>
        <p:txBody>
          <a:bodyPr anchor="ctr">
            <a:noAutofit/>
          </a:bodyPr>
          <a:lstStyle/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u"/>
            </a:pPr>
            <a:r>
              <a:rPr lang="sl-SI" sz="2500" dirty="0">
                <a:latin typeface="Comic Sans MS" panose="030F0702030302020204" pitchFamily="66" charset="0"/>
              </a:rPr>
              <a:t>o</a:t>
            </a:r>
            <a:r>
              <a:rPr lang="sl-SI" sz="2500" dirty="0" smtClean="0">
                <a:latin typeface="Comic Sans MS" panose="030F0702030302020204" pitchFamily="66" charset="0"/>
              </a:rPr>
              <a:t>zavestiti dijake o </a:t>
            </a:r>
            <a:r>
              <a:rPr lang="sl-SI" sz="2500" dirty="0">
                <a:latin typeface="Comic Sans MS" panose="030F0702030302020204" pitchFamily="66" charset="0"/>
              </a:rPr>
              <a:t>pomenu varnosti in ustreznem ravnanju v cestnem </a:t>
            </a:r>
            <a:r>
              <a:rPr lang="sl-SI" sz="2500" dirty="0" smtClean="0">
                <a:latin typeface="Comic Sans MS" panose="030F0702030302020204" pitchFamily="66" charset="0"/>
              </a:rPr>
              <a:t>prometu;</a:t>
            </a:r>
            <a:endParaRPr lang="sl-SI" sz="2500" dirty="0" smtClean="0">
              <a:latin typeface="Comic Sans MS" panose="030F0702030302020204" pitchFamily="66" charset="0"/>
            </a:endParaRP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u"/>
            </a:pPr>
            <a:r>
              <a:rPr lang="pl-PL" sz="2500" dirty="0">
                <a:latin typeface="Comic Sans MS" panose="030F0702030302020204" pitchFamily="66" charset="0"/>
              </a:rPr>
              <a:t>dijake spodbujati  k razvoju pozitivnega odnosa do okolja; </a:t>
            </a: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u"/>
            </a:pPr>
            <a:r>
              <a:rPr lang="sl-SI" sz="2500" dirty="0">
                <a:latin typeface="Comic Sans MS" panose="030F0702030302020204" pitchFamily="66" charset="0"/>
              </a:rPr>
              <a:t>dijake, strokovne delavce na šoli in starše </a:t>
            </a:r>
            <a:r>
              <a:rPr lang="sl-SI" sz="2500" dirty="0" smtClean="0">
                <a:latin typeface="Comic Sans MS" panose="030F0702030302020204" pitchFamily="66" charset="0"/>
              </a:rPr>
              <a:t>anketirati o poznavanju cestno prometnih </a:t>
            </a:r>
            <a:r>
              <a:rPr lang="sl-SI" sz="2500" dirty="0" smtClean="0">
                <a:latin typeface="Comic Sans MS" panose="030F0702030302020204" pitchFamily="66" charset="0"/>
              </a:rPr>
              <a:t>predpisov;</a:t>
            </a:r>
            <a:endParaRPr lang="sl-SI" sz="2500" dirty="0" smtClean="0">
              <a:latin typeface="Comic Sans MS" panose="030F0702030302020204" pitchFamily="66" charset="0"/>
            </a:endParaRPr>
          </a:p>
          <a:p>
            <a:pPr algn="just">
              <a:buClr>
                <a:schemeClr val="accent2"/>
              </a:buClr>
              <a:buFont typeface="Wingdings 3" panose="05040102010807070707" pitchFamily="18" charset="2"/>
              <a:buChar char="u"/>
            </a:pPr>
            <a:r>
              <a:rPr lang="sl-SI" sz="2500" dirty="0">
                <a:latin typeface="Comic Sans MS" panose="030F0702030302020204" pitchFamily="66" charset="0"/>
              </a:rPr>
              <a:t> </a:t>
            </a:r>
            <a:r>
              <a:rPr lang="sl-SI" sz="2500" dirty="0" smtClean="0">
                <a:latin typeface="Comic Sans MS" panose="030F0702030302020204" pitchFamily="66" charset="0"/>
              </a:rPr>
              <a:t>spodbuditi varno </a:t>
            </a:r>
            <a:r>
              <a:rPr lang="sl-SI" sz="2500" dirty="0">
                <a:latin typeface="Comic Sans MS" panose="030F0702030302020204" pitchFamily="66" charset="0"/>
              </a:rPr>
              <a:t>mobilnost v neposrednem in širšem </a:t>
            </a:r>
            <a:r>
              <a:rPr lang="sl-SI" sz="2500" dirty="0" smtClean="0">
                <a:latin typeface="Comic Sans MS" panose="030F0702030302020204" pitchFamily="66" charset="0"/>
              </a:rPr>
              <a:t>okolju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949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AKTIVNOSTI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9998" y="1800000"/>
            <a:ext cx="10800000" cy="4680000"/>
          </a:xfrm>
        </p:spPr>
        <p:txBody>
          <a:bodyPr anchor="ctr">
            <a:noAutofit/>
          </a:bodyPr>
          <a:lstStyle/>
          <a:p>
            <a:pPr marL="216000" defTabSz="0">
              <a:spcBef>
                <a:spcPts val="0"/>
              </a:spcBef>
              <a:buClr>
                <a:schemeClr val="accent2"/>
              </a:buClr>
            </a:pPr>
            <a:r>
              <a:rPr lang="sl-SI" sz="25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Aktivnost 1</a:t>
            </a:r>
            <a:r>
              <a:rPr lang="sl-SI" sz="25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	 :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						</a:t>
            </a:r>
            <a:r>
              <a:rPr lang="sl-SI" sz="2500" dirty="0" smtClean="0">
                <a:latin typeface="Comic Sans MS" panose="030F0702030302020204" pitchFamily="66" charset="0"/>
              </a:rPr>
              <a:t>se udeležujejo delavnic, ki jih organizirajo   sodelujoči</a:t>
            </a:r>
            <a:br>
              <a:rPr lang="sl-SI" sz="2500" dirty="0" smtClean="0">
                <a:latin typeface="Comic Sans MS" panose="030F0702030302020204" pitchFamily="66" charset="0"/>
              </a:rPr>
            </a:br>
            <a:r>
              <a:rPr lang="sl-SI" sz="2500" dirty="0" smtClean="0">
                <a:latin typeface="Comic Sans MS" panose="030F0702030302020204" pitchFamily="66" charset="0"/>
              </a:rPr>
              <a:t>                        partnerji</a:t>
            </a:r>
            <a:endParaRPr lang="sl-SI" sz="25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sl-SI" sz="2500" b="1" dirty="0">
                <a:solidFill>
                  <a:srgbClr val="2BAFAC"/>
                </a:solidFill>
                <a:latin typeface="Comic Sans MS" panose="030F0702030302020204" pitchFamily="66" charset="0"/>
              </a:rPr>
              <a:t>Aktivnost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2 :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dijak </a:t>
            </a:r>
            <a:r>
              <a:rPr lang="sl-SI" sz="2500" dirty="0">
                <a:latin typeface="Comic Sans MS" panose="030F0702030302020204" pitchFamily="66" charset="0"/>
                <a:ea typeface="Arial" panose="020B0604020202020204" pitchFamily="34" charset="0"/>
              </a:rPr>
              <a:t>v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klubu piše svoj e-listovnik za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beleženje</a:t>
            </a:r>
            <a:b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</a:b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                       dokumentov</a:t>
            </a:r>
            <a:endParaRPr lang="sl-SI" sz="2500" dirty="0" smtClean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sl-SI" sz="2500" b="1" dirty="0">
                <a:solidFill>
                  <a:srgbClr val="2BAFAC"/>
                </a:solidFill>
                <a:latin typeface="Comic Sans MS" panose="030F0702030302020204" pitchFamily="66" charset="0"/>
              </a:rPr>
              <a:t>Aktivnost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3 : </a:t>
            </a:r>
            <a:r>
              <a:rPr lang="sl-SI" sz="2500" dirty="0" smtClean="0">
                <a:latin typeface="Comic Sans MS" panose="030F0702030302020204" pitchFamily="66" charset="0"/>
              </a:rPr>
              <a:t>predstavljanje </a:t>
            </a:r>
            <a:r>
              <a:rPr lang="sl-SI" sz="2500" dirty="0" smtClean="0">
                <a:latin typeface="Comic Sans MS" panose="030F0702030302020204" pitchFamily="66" charset="0"/>
              </a:rPr>
              <a:t>projekta mlajšim letnikom </a:t>
            </a:r>
            <a:r>
              <a:rPr lang="sl-SI" sz="2500" dirty="0" smtClean="0">
                <a:latin typeface="Comic Sans MS" panose="030F0702030302020204" pitchFamily="66" charset="0"/>
              </a:rPr>
              <a:t>ter</a:t>
            </a:r>
            <a:br>
              <a:rPr lang="sl-SI" sz="2500" dirty="0" smtClean="0">
                <a:latin typeface="Comic Sans MS" panose="030F0702030302020204" pitchFamily="66" charset="0"/>
              </a:rPr>
            </a:br>
            <a:r>
              <a:rPr lang="sl-SI" sz="2500" dirty="0" smtClean="0">
                <a:latin typeface="Comic Sans MS" panose="030F0702030302020204" pitchFamily="66" charset="0"/>
              </a:rPr>
              <a:t>                       vključevanje </a:t>
            </a:r>
            <a:r>
              <a:rPr lang="sl-SI" sz="2500" dirty="0" smtClean="0">
                <a:latin typeface="Comic Sans MS" panose="030F0702030302020204" pitchFamily="66" charset="0"/>
              </a:rPr>
              <a:t>novih članov v klub</a:t>
            </a:r>
          </a:p>
          <a:p>
            <a:pPr>
              <a:buClr>
                <a:schemeClr val="accent2"/>
              </a:buClr>
            </a:pPr>
            <a:r>
              <a:rPr lang="sl-SI" sz="2500" b="1" dirty="0">
                <a:solidFill>
                  <a:srgbClr val="2BAFAC"/>
                </a:solidFill>
                <a:latin typeface="Comic Sans MS" panose="030F0702030302020204" pitchFamily="66" charset="0"/>
              </a:rPr>
              <a:t>Aktivnost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4 : </a:t>
            </a:r>
            <a:r>
              <a:rPr lang="sl-SI" sz="2500" dirty="0" smtClean="0">
                <a:latin typeface="Comic Sans MS" panose="030F0702030302020204" pitchFamily="66" charset="0"/>
              </a:rPr>
              <a:t>dijaki </a:t>
            </a:r>
            <a:r>
              <a:rPr lang="sl-SI" sz="2500" dirty="0" smtClean="0">
                <a:latin typeface="Comic Sans MS" panose="030F0702030302020204" pitchFamily="66" charset="0"/>
              </a:rPr>
              <a:t>opravijo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raziskovalno/projektno nalogo</a:t>
            </a:r>
          </a:p>
          <a:p>
            <a:pPr>
              <a:buClr>
                <a:schemeClr val="accent2"/>
              </a:buClr>
              <a:tabLst>
                <a:tab pos="324000" algn="l"/>
              </a:tabLst>
            </a:pPr>
            <a:r>
              <a:rPr lang="sl-SI" sz="2500" b="1" dirty="0">
                <a:solidFill>
                  <a:srgbClr val="2BAFAC"/>
                </a:solidFill>
                <a:latin typeface="Comic Sans MS" panose="030F0702030302020204" pitchFamily="66" charset="0"/>
              </a:rPr>
              <a:t>Aktivnost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 5 </a:t>
            </a:r>
            <a:r>
              <a:rPr lang="sl-SI" sz="2500" b="1" dirty="0">
                <a:solidFill>
                  <a:schemeClr val="accent2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: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sodelovanje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na dveh različnih natečajih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varne</a:t>
            </a:r>
            <a:b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</a:b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                       mobilnosti</a:t>
            </a:r>
            <a:endParaRPr lang="sl-SI" sz="2500" dirty="0" smtClean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sl-SI" sz="2500" b="1" dirty="0">
                <a:solidFill>
                  <a:srgbClr val="2BAFAC"/>
                </a:solidFill>
                <a:latin typeface="Comic Sans MS" panose="030F0702030302020204" pitchFamily="66" charset="0"/>
              </a:rPr>
              <a:t>Aktivnost</a:t>
            </a:r>
            <a:r>
              <a:rPr lang="sl-SI" sz="2500" b="1" dirty="0" smtClean="0">
                <a:solidFill>
                  <a:schemeClr val="accent2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 6 </a:t>
            </a:r>
            <a:r>
              <a:rPr lang="sl-SI" sz="2500" b="1" dirty="0">
                <a:solidFill>
                  <a:schemeClr val="accent2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: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dijaki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se bodo vključili v aktivnost šole na temo </a:t>
            </a: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varna</a:t>
            </a:r>
            <a:b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</a:br>
            <a:r>
              <a:rPr lang="sl-SI" sz="2500" dirty="0" smtClean="0">
                <a:latin typeface="Comic Sans MS" panose="030F0702030302020204" pitchFamily="66" charset="0"/>
                <a:ea typeface="Arial" panose="020B0604020202020204" pitchFamily="34" charset="0"/>
              </a:rPr>
              <a:t>                       mobilnost</a:t>
            </a:r>
            <a:endParaRPr lang="sl-SI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ANKETA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0000" y="2520000"/>
            <a:ext cx="9180000" cy="3240000"/>
          </a:xfrm>
        </p:spPr>
        <p:txBody>
          <a:bodyPr anchor="ctr">
            <a:normAutofit fontScale="25000" lnSpcReduction="20000"/>
          </a:bodyPr>
          <a:lstStyle/>
          <a:p>
            <a:pPr>
              <a:buClr>
                <a:schemeClr val="accent2"/>
              </a:buClr>
            </a:pPr>
            <a:r>
              <a:rPr lang="sl-SI" sz="10000" dirty="0" smtClean="0">
                <a:latin typeface="Comic Sans MS" panose="030F0702030302020204" pitchFamily="66" charset="0"/>
              </a:rPr>
              <a:t>Dijakinje smo jo izdelale v povezavi z varno mobilnostjo z:</a:t>
            </a:r>
            <a:endParaRPr lang="sl-SI" sz="10000" dirty="0">
              <a:latin typeface="Comic Sans MS" panose="030F0702030302020204" pitchFamily="66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8000" dirty="0" smtClean="0">
                <a:latin typeface="Comic Sans MS" panose="030F0702030302020204" pitchFamily="66" charset="0"/>
              </a:rPr>
              <a:t>DIJAKI NA </a:t>
            </a:r>
            <a:r>
              <a:rPr lang="sl-SI" sz="8000" dirty="0" err="1" smtClean="0">
                <a:latin typeface="Comic Sans MS" panose="030F0702030302020204" pitchFamily="66" charset="0"/>
              </a:rPr>
              <a:t>ETrŠ</a:t>
            </a:r>
            <a:r>
              <a:rPr lang="sl-SI" sz="8000" dirty="0" smtClean="0">
                <a:latin typeface="Comic Sans MS" panose="030F0702030302020204" pitchFamily="66" charset="0"/>
              </a:rPr>
              <a:t> BREŽICE,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8000" dirty="0" smtClean="0">
                <a:latin typeface="Comic Sans MS" panose="030F0702030302020204" pitchFamily="66" charset="0"/>
              </a:rPr>
              <a:t>PROFESORJI NA </a:t>
            </a:r>
            <a:r>
              <a:rPr lang="sl-SI" sz="8000" dirty="0" err="1" smtClean="0">
                <a:latin typeface="Comic Sans MS" panose="030F0702030302020204" pitchFamily="66" charset="0"/>
              </a:rPr>
              <a:t>ETrŠ</a:t>
            </a:r>
            <a:r>
              <a:rPr lang="sl-SI" sz="8000" dirty="0" smtClean="0">
                <a:latin typeface="Comic Sans MS" panose="030F0702030302020204" pitchFamily="66" charset="0"/>
              </a:rPr>
              <a:t> BREŽICE.</a:t>
            </a:r>
          </a:p>
          <a:p>
            <a:pPr>
              <a:buClr>
                <a:schemeClr val="accent2"/>
              </a:buClr>
            </a:pPr>
            <a:r>
              <a:rPr lang="sl-SI" sz="10000" dirty="0" smtClean="0">
                <a:latin typeface="Comic Sans MS" panose="030F0702030302020204" pitchFamily="66" charset="0"/>
              </a:rPr>
              <a:t>Načrtujemo jo izvesti še med: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8000" dirty="0" smtClean="0">
                <a:latin typeface="Comic Sans MS" panose="030F0702030302020204" pitchFamily="66" charset="0"/>
              </a:rPr>
              <a:t>VZGOJITELJICAMI V VRTCU,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8000" dirty="0" smtClean="0">
                <a:latin typeface="Comic Sans MS" panose="030F0702030302020204" pitchFamily="66" charset="0"/>
              </a:rPr>
              <a:t>MALČKI V VRTCU (3 – 6 LET),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8000" dirty="0" smtClean="0">
                <a:latin typeface="Comic Sans MS" panose="030F0702030302020204" pitchFamily="66" charset="0"/>
              </a:rPr>
              <a:t>UČENCI 1., 2. IN 3. TRIADE V OŠ.</a:t>
            </a:r>
            <a:endParaRPr lang="sl-SI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txBody>
          <a:bodyPr anchor="ctr">
            <a:noAutofit/>
          </a:bodyPr>
          <a:lstStyle/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ANALIZA ANKETE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786" y="4182531"/>
            <a:ext cx="5761219" cy="2017951"/>
          </a:xfrm>
          <a:prstGeom prst="rect">
            <a:avLst/>
          </a:prstGeom>
        </p:spPr>
      </p:pic>
      <p:pic>
        <p:nvPicPr>
          <p:cNvPr id="4" name="Slika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19999"/>
            <a:ext cx="6480000" cy="2160000"/>
          </a:xfrm>
          <a:prstGeom prst="rect">
            <a:avLst/>
          </a:prstGeom>
        </p:spPr>
      </p:pic>
      <p:pic>
        <p:nvPicPr>
          <p:cNvPr id="6" name="Slika 5"/>
          <p:cNvPicPr preferRelativeResize="0">
            <a:picLocks/>
          </p:cNvPicPr>
          <p:nvPr/>
        </p:nvPicPr>
        <p:blipFill rotWithShape="1">
          <a:blip r:embed="rId4"/>
          <a:srcRect l="36312" t="578" r="36480" b="14287"/>
          <a:stretch/>
        </p:blipFill>
        <p:spPr>
          <a:xfrm>
            <a:off x="745345" y="1656956"/>
            <a:ext cx="1368000" cy="360000"/>
          </a:xfrm>
          <a:prstGeom prst="rect">
            <a:avLst/>
          </a:prstGeom>
        </p:spPr>
      </p:pic>
      <p:pic>
        <p:nvPicPr>
          <p:cNvPr id="7" name="Slika 6"/>
          <p:cNvPicPr>
            <a:picLocks/>
          </p:cNvPicPr>
          <p:nvPr/>
        </p:nvPicPr>
        <p:blipFill rotWithShape="1">
          <a:blip r:embed="rId5"/>
          <a:srcRect l="35807" t="-648" r="34847" b="9090"/>
          <a:stretch/>
        </p:blipFill>
        <p:spPr>
          <a:xfrm>
            <a:off x="7603350" y="4186467"/>
            <a:ext cx="1486655" cy="3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 descr="Imam opravljen   (n = 168)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60000"/>
            <a:ext cx="8640000" cy="2700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76842" y="1311495"/>
            <a:ext cx="25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>
                <a:solidFill>
                  <a:srgbClr val="000000"/>
                </a:solidFill>
                <a:latin typeface="Calibri"/>
              </a:rPr>
              <a:t>Imam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opravljen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   (n = 168)</a:t>
            </a:r>
          </a:p>
        </p:txBody>
      </p:sp>
      <p:pic>
        <p:nvPicPr>
          <p:cNvPr id="5" name="Chart" descr="Poznam cestnoprometne predpise (oceni) (n = 168)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0" y="3960000"/>
            <a:ext cx="8640000" cy="2700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934584" y="4012419"/>
            <a:ext cx="4582637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 err="1">
                <a:solidFill>
                  <a:srgbClr val="000000"/>
                </a:solidFill>
                <a:latin typeface="Calibri"/>
              </a:rPr>
              <a:t>Poznam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cestnoprometne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predpise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(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oceni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) (n = 168)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20000" y="540000"/>
            <a:ext cx="900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ANALIZA ANKETE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" descr="V kolikšni meri upoštevaš prometne predpise (oceni) (n = 163)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98985"/>
            <a:ext cx="8640000" cy="2700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959889" y="1461401"/>
            <a:ext cx="5715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>
                <a:solidFill>
                  <a:srgbClr val="000000"/>
                </a:solidFill>
                <a:latin typeface="Calibri"/>
              </a:rPr>
              <a:t>V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kolikšni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meri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upoštevaš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prometne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predpise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 (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oceni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) (n = 163)</a:t>
            </a:r>
          </a:p>
        </p:txBody>
      </p:sp>
      <p:pic>
        <p:nvPicPr>
          <p:cNvPr id="4" name="Chart" descr="Kdo so udeleženci v prometu? (n = 163)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0" y="4104000"/>
            <a:ext cx="8640000" cy="270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920617" y="4146990"/>
            <a:ext cx="3537783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sz="1600" b="1" dirty="0" err="1">
                <a:solidFill>
                  <a:srgbClr val="000000"/>
                </a:solidFill>
                <a:latin typeface="Calibri"/>
              </a:rPr>
              <a:t>Kdo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so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udeleženci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 v </a:t>
            </a:r>
            <a:r>
              <a:rPr sz="1600" b="1" dirty="0" err="1">
                <a:solidFill>
                  <a:srgbClr val="000000"/>
                </a:solidFill>
                <a:latin typeface="Calibri"/>
              </a:rPr>
              <a:t>prometu</a:t>
            </a:r>
            <a:r>
              <a:rPr sz="1600" b="1" dirty="0">
                <a:solidFill>
                  <a:srgbClr val="000000"/>
                </a:solidFill>
                <a:latin typeface="Calibri"/>
              </a:rPr>
              <a:t>? (n = 163)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20000" y="540000"/>
            <a:ext cx="900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5000" b="1" dirty="0" smtClean="0">
                <a:solidFill>
                  <a:srgbClr val="2BAFAC"/>
                </a:solidFill>
                <a:latin typeface="Comic Sans MS" panose="030F0702030302020204" pitchFamily="66" charset="0"/>
              </a:rPr>
              <a:t>ANALIZA ANKETE</a:t>
            </a:r>
            <a:endParaRPr lang="sl-SI" sz="5000" b="1" dirty="0">
              <a:solidFill>
                <a:srgbClr val="2BAFA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534</Words>
  <Application>Microsoft Office PowerPoint</Application>
  <PresentationFormat>Širokozaslonsko</PresentationFormat>
  <Paragraphs>82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Trebuchet MS</vt:lpstr>
      <vt:lpstr>Wingdings</vt:lpstr>
      <vt:lpstr>Wingdings 3</vt:lpstr>
      <vt:lpstr>Gladko</vt:lpstr>
      <vt:lpstr>DIJAKI DIJAKOM ZA VARNO MOBILNOST</vt:lpstr>
      <vt:lpstr>PROJEKT TRAJNOSTNA MOBILNOST DIJAKOV</vt:lpstr>
      <vt:lpstr>O PROJEKTU</vt:lpstr>
      <vt:lpstr>CILJI PROJEKTA</vt:lpstr>
      <vt:lpstr>AKTIVNOSTI</vt:lpstr>
      <vt:lpstr>ANKETA</vt:lpstr>
      <vt:lpstr>ANALIZA ANKETE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LJUBLJANA</vt:lpstr>
      <vt:lpstr>LJUBLJANA NERVteh d.o.o</vt:lpstr>
      <vt:lpstr>VTISI</vt:lpstr>
      <vt:lpstr>KRŠKO</vt:lpstr>
      <vt:lpstr>DAN DEJAVNOSTI NA ETrŠ BREŽICE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nadja ivšić</cp:lastModifiedBy>
  <cp:revision>42</cp:revision>
  <dcterms:created xsi:type="dcterms:W3CDTF">2018-11-21T11:41:24Z</dcterms:created>
  <dcterms:modified xsi:type="dcterms:W3CDTF">2018-11-28T22:01:15Z</dcterms:modified>
</cp:coreProperties>
</file>