
<file path=[Content_Types].xml><?xml version="1.0" encoding="utf-8"?>
<Types xmlns="http://schemas.openxmlformats.org/package/2006/content-types">
  <Default Extension="efb24a9879ee84fa3a64a43c2be7726d" ContentType="image/png"/>
  <Default Extension="2a90063bae6c505819e9fd3a6bb56b2a" ContentType="image/png"/>
  <Default Extension="f9161ccae9d3078ee5fc2534785f53ec" ContentType="image/png"/>
  <Default Extension="jpeg" ContentType="image/jpeg"/>
  <Default Extension="be8560ce339647506354a9238aa12640" ContentType="image/png"/>
  <Default Extension="0fe856a94eb9eeed85c80b473326186f" ContentType="image/png"/>
  <Default Extension="rels" ContentType="application/vnd.openxmlformats-package.relationships+xml"/>
  <Default Extension="xml" ContentType="application/xml"/>
  <Default Extension="54cf24f7327d3d36589c7a6e97a7b6e0" ContentType="image/png"/>
  <Default Extension="349a2caa7e83c01e2cc7909ca996b5ab" ContentType="image/png"/>
  <Default Extension="41d51421fe15c5a326d79905c6c1f997" ContentType="image/png"/>
  <Default Extension="19839f05c3332737c5194f7ba955070b" ContentType="image/png"/>
  <Default Extension="49fdfe07c834b2fb87e538abd97fe30d" ContentType="image/png"/>
  <Default Extension="20096f2713250e7a35f13b91e6155e3b" ContentType="image/png"/>
  <Default Extension="4c63a1465567ee4d89a909dc1b4d7419"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Lst>
  <p:sldIdLst>
    <p:sldId id="271" r:id="rId2"/>
    <p:sldId id="27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3" r:id="rId18"/>
    <p:sldId id="274" r:id="rId19"/>
    <p:sldId id="275" r:id="rId20"/>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4" d="100"/>
          <a:sy n="104" d="100"/>
        </p:scale>
        <p:origin x="-396" y="6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nji&#382;nica\Desktop\xls_analiz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Knji&#382;nica\Desktop\xls_analiz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003150149844267E-2"/>
          <c:y val="4.6296296296296294E-2"/>
          <c:w val="0.50314355416703327"/>
          <c:h val="0.83772382618839314"/>
        </c:manualLayout>
      </c:layout>
      <c:barChart>
        <c:barDir val="bar"/>
        <c:grouping val="percentStacked"/>
        <c:varyColors val="0"/>
        <c:ser>
          <c:idx val="0"/>
          <c:order val="0"/>
          <c:tx>
            <c:strRef>
              <c:f>List2!$A$2</c:f>
              <c:strCache>
                <c:ptCount val="1"/>
                <c:pt idx="0">
                  <c:v>Ker to od mene zahtevajo starši.</c:v>
                </c:pt>
              </c:strCache>
            </c:strRef>
          </c:tx>
          <c:invertIfNegative val="0"/>
          <c:cat>
            <c:numRef>
              <c:f>List2!$B$1:$G$1</c:f>
              <c:numCache>
                <c:formatCode>General</c:formatCode>
                <c:ptCount val="6"/>
                <c:pt idx="0">
                  <c:v>1</c:v>
                </c:pt>
                <c:pt idx="1">
                  <c:v>2</c:v>
                </c:pt>
                <c:pt idx="2">
                  <c:v>3</c:v>
                </c:pt>
                <c:pt idx="3">
                  <c:v>4</c:v>
                </c:pt>
                <c:pt idx="4">
                  <c:v>5</c:v>
                </c:pt>
                <c:pt idx="5">
                  <c:v>6</c:v>
                </c:pt>
              </c:numCache>
            </c:numRef>
          </c:cat>
          <c:val>
            <c:numRef>
              <c:f>List2!$B$2:$G$2</c:f>
              <c:numCache>
                <c:formatCode>General</c:formatCode>
                <c:ptCount val="6"/>
                <c:pt idx="0">
                  <c:v>107</c:v>
                </c:pt>
                <c:pt idx="1">
                  <c:v>9</c:v>
                </c:pt>
                <c:pt idx="2">
                  <c:v>15</c:v>
                </c:pt>
                <c:pt idx="3">
                  <c:v>9</c:v>
                </c:pt>
                <c:pt idx="4">
                  <c:v>5</c:v>
                </c:pt>
                <c:pt idx="5">
                  <c:v>8</c:v>
                </c:pt>
              </c:numCache>
            </c:numRef>
          </c:val>
        </c:ser>
        <c:ser>
          <c:idx val="1"/>
          <c:order val="1"/>
          <c:tx>
            <c:strRef>
              <c:f>List2!$A$3</c:f>
              <c:strCache>
                <c:ptCount val="1"/>
                <c:pt idx="0">
                  <c:v>Ker je malica okusna.</c:v>
                </c:pt>
              </c:strCache>
            </c:strRef>
          </c:tx>
          <c:invertIfNegative val="0"/>
          <c:cat>
            <c:numRef>
              <c:f>List2!$B$1:$G$1</c:f>
              <c:numCache>
                <c:formatCode>General</c:formatCode>
                <c:ptCount val="6"/>
                <c:pt idx="0">
                  <c:v>1</c:v>
                </c:pt>
                <c:pt idx="1">
                  <c:v>2</c:v>
                </c:pt>
                <c:pt idx="2">
                  <c:v>3</c:v>
                </c:pt>
                <c:pt idx="3">
                  <c:v>4</c:v>
                </c:pt>
                <c:pt idx="4">
                  <c:v>5</c:v>
                </c:pt>
                <c:pt idx="5">
                  <c:v>6</c:v>
                </c:pt>
              </c:numCache>
            </c:numRef>
          </c:cat>
          <c:val>
            <c:numRef>
              <c:f>List2!$B$3:$G$3</c:f>
              <c:numCache>
                <c:formatCode>General</c:formatCode>
                <c:ptCount val="6"/>
                <c:pt idx="0">
                  <c:v>14</c:v>
                </c:pt>
                <c:pt idx="1">
                  <c:v>22</c:v>
                </c:pt>
                <c:pt idx="2">
                  <c:v>37</c:v>
                </c:pt>
                <c:pt idx="3">
                  <c:v>34</c:v>
                </c:pt>
                <c:pt idx="4">
                  <c:v>25</c:v>
                </c:pt>
                <c:pt idx="5">
                  <c:v>21</c:v>
                </c:pt>
              </c:numCache>
            </c:numRef>
          </c:val>
        </c:ser>
        <c:ser>
          <c:idx val="2"/>
          <c:order val="2"/>
          <c:tx>
            <c:strRef>
              <c:f>List2!$A$4</c:f>
              <c:strCache>
                <c:ptCount val="1"/>
                <c:pt idx="0">
                  <c:v>Ker je to moj edini topli obrok.</c:v>
                </c:pt>
              </c:strCache>
            </c:strRef>
          </c:tx>
          <c:invertIfNegative val="0"/>
          <c:cat>
            <c:numRef>
              <c:f>List2!$B$1:$G$1</c:f>
              <c:numCache>
                <c:formatCode>General</c:formatCode>
                <c:ptCount val="6"/>
                <c:pt idx="0">
                  <c:v>1</c:v>
                </c:pt>
                <c:pt idx="1">
                  <c:v>2</c:v>
                </c:pt>
                <c:pt idx="2">
                  <c:v>3</c:v>
                </c:pt>
                <c:pt idx="3">
                  <c:v>4</c:v>
                </c:pt>
                <c:pt idx="4">
                  <c:v>5</c:v>
                </c:pt>
                <c:pt idx="5">
                  <c:v>6</c:v>
                </c:pt>
              </c:numCache>
            </c:numRef>
          </c:cat>
          <c:val>
            <c:numRef>
              <c:f>List2!$B$4:$G$4</c:f>
              <c:numCache>
                <c:formatCode>General</c:formatCode>
                <c:ptCount val="6"/>
                <c:pt idx="0">
                  <c:v>86</c:v>
                </c:pt>
                <c:pt idx="1">
                  <c:v>15</c:v>
                </c:pt>
                <c:pt idx="2">
                  <c:v>26</c:v>
                </c:pt>
                <c:pt idx="3">
                  <c:v>8</c:v>
                </c:pt>
                <c:pt idx="4">
                  <c:v>10</c:v>
                </c:pt>
                <c:pt idx="5">
                  <c:v>8</c:v>
                </c:pt>
              </c:numCache>
            </c:numRef>
          </c:val>
        </c:ser>
        <c:ser>
          <c:idx val="3"/>
          <c:order val="3"/>
          <c:tx>
            <c:strRef>
              <c:f>List2!$A$5</c:f>
              <c:strCache>
                <c:ptCount val="1"/>
                <c:pt idx="0">
                  <c:v>Ker imam kosilo šele pozno popoldan.</c:v>
                </c:pt>
              </c:strCache>
            </c:strRef>
          </c:tx>
          <c:invertIfNegative val="0"/>
          <c:cat>
            <c:numRef>
              <c:f>List2!$B$1:$G$1</c:f>
              <c:numCache>
                <c:formatCode>General</c:formatCode>
                <c:ptCount val="6"/>
                <c:pt idx="0">
                  <c:v>1</c:v>
                </c:pt>
                <c:pt idx="1">
                  <c:v>2</c:v>
                </c:pt>
                <c:pt idx="2">
                  <c:v>3</c:v>
                </c:pt>
                <c:pt idx="3">
                  <c:v>4</c:v>
                </c:pt>
                <c:pt idx="4">
                  <c:v>5</c:v>
                </c:pt>
                <c:pt idx="5">
                  <c:v>6</c:v>
                </c:pt>
              </c:numCache>
            </c:numRef>
          </c:cat>
          <c:val>
            <c:numRef>
              <c:f>List2!$B$5:$G$5</c:f>
              <c:numCache>
                <c:formatCode>General</c:formatCode>
                <c:ptCount val="6"/>
                <c:pt idx="0">
                  <c:v>44</c:v>
                </c:pt>
                <c:pt idx="1">
                  <c:v>26</c:v>
                </c:pt>
                <c:pt idx="2">
                  <c:v>26</c:v>
                </c:pt>
                <c:pt idx="3">
                  <c:v>21</c:v>
                </c:pt>
                <c:pt idx="4">
                  <c:v>12</c:v>
                </c:pt>
                <c:pt idx="5">
                  <c:v>24</c:v>
                </c:pt>
              </c:numCache>
            </c:numRef>
          </c:val>
        </c:ser>
        <c:ser>
          <c:idx val="4"/>
          <c:order val="4"/>
          <c:tx>
            <c:strRef>
              <c:f>List2!$A$6</c:f>
              <c:strCache>
                <c:ptCount val="1"/>
                <c:pt idx="0">
                  <c:v>Ker se zavedam, da je zame zdravo, da zaužijem topel obrok.</c:v>
                </c:pt>
              </c:strCache>
            </c:strRef>
          </c:tx>
          <c:invertIfNegative val="0"/>
          <c:cat>
            <c:numRef>
              <c:f>List2!$B$1:$G$1</c:f>
              <c:numCache>
                <c:formatCode>General</c:formatCode>
                <c:ptCount val="6"/>
                <c:pt idx="0">
                  <c:v>1</c:v>
                </c:pt>
                <c:pt idx="1">
                  <c:v>2</c:v>
                </c:pt>
                <c:pt idx="2">
                  <c:v>3</c:v>
                </c:pt>
                <c:pt idx="3">
                  <c:v>4</c:v>
                </c:pt>
                <c:pt idx="4">
                  <c:v>5</c:v>
                </c:pt>
                <c:pt idx="5">
                  <c:v>6</c:v>
                </c:pt>
              </c:numCache>
            </c:numRef>
          </c:cat>
          <c:val>
            <c:numRef>
              <c:f>List2!$B$6:$G$6</c:f>
              <c:numCache>
                <c:formatCode>General</c:formatCode>
                <c:ptCount val="6"/>
                <c:pt idx="0">
                  <c:v>24</c:v>
                </c:pt>
                <c:pt idx="1">
                  <c:v>18</c:v>
                </c:pt>
                <c:pt idx="2">
                  <c:v>31</c:v>
                </c:pt>
                <c:pt idx="3">
                  <c:v>21</c:v>
                </c:pt>
                <c:pt idx="4">
                  <c:v>25</c:v>
                </c:pt>
                <c:pt idx="5">
                  <c:v>34</c:v>
                </c:pt>
              </c:numCache>
            </c:numRef>
          </c:val>
        </c:ser>
        <c:ser>
          <c:idx val="5"/>
          <c:order val="5"/>
          <c:tx>
            <c:strRef>
              <c:f>List2!$A$7</c:f>
              <c:strCache>
                <c:ptCount val="1"/>
                <c:pt idx="0">
                  <c:v>Ker je tovrstni obrok zame najcenejši.</c:v>
                </c:pt>
              </c:strCache>
            </c:strRef>
          </c:tx>
          <c:invertIfNegative val="0"/>
          <c:cat>
            <c:numRef>
              <c:f>List2!$B$1:$G$1</c:f>
              <c:numCache>
                <c:formatCode>General</c:formatCode>
                <c:ptCount val="6"/>
                <c:pt idx="0">
                  <c:v>1</c:v>
                </c:pt>
                <c:pt idx="1">
                  <c:v>2</c:v>
                </c:pt>
                <c:pt idx="2">
                  <c:v>3</c:v>
                </c:pt>
                <c:pt idx="3">
                  <c:v>4</c:v>
                </c:pt>
                <c:pt idx="4">
                  <c:v>5</c:v>
                </c:pt>
                <c:pt idx="5">
                  <c:v>6</c:v>
                </c:pt>
              </c:numCache>
            </c:numRef>
          </c:cat>
          <c:val>
            <c:numRef>
              <c:f>List2!$B$7:$G$7</c:f>
              <c:numCache>
                <c:formatCode>General</c:formatCode>
                <c:ptCount val="6"/>
                <c:pt idx="0">
                  <c:v>65</c:v>
                </c:pt>
                <c:pt idx="1">
                  <c:v>22</c:v>
                </c:pt>
                <c:pt idx="2">
                  <c:v>25</c:v>
                </c:pt>
                <c:pt idx="3">
                  <c:v>13</c:v>
                </c:pt>
                <c:pt idx="4">
                  <c:v>10</c:v>
                </c:pt>
                <c:pt idx="5">
                  <c:v>18</c:v>
                </c:pt>
              </c:numCache>
            </c:numRef>
          </c:val>
        </c:ser>
        <c:dLbls>
          <c:showLegendKey val="0"/>
          <c:showVal val="0"/>
          <c:showCatName val="0"/>
          <c:showSerName val="0"/>
          <c:showPercent val="0"/>
          <c:showBubbleSize val="0"/>
        </c:dLbls>
        <c:gapWidth val="150"/>
        <c:overlap val="100"/>
        <c:axId val="37768576"/>
        <c:axId val="37786752"/>
      </c:barChart>
      <c:catAx>
        <c:axId val="37768576"/>
        <c:scaling>
          <c:orientation val="minMax"/>
        </c:scaling>
        <c:delete val="0"/>
        <c:axPos val="l"/>
        <c:numFmt formatCode="General" sourceLinked="1"/>
        <c:majorTickMark val="out"/>
        <c:minorTickMark val="none"/>
        <c:tickLblPos val="nextTo"/>
        <c:crossAx val="37786752"/>
        <c:crosses val="autoZero"/>
        <c:auto val="1"/>
        <c:lblAlgn val="ctr"/>
        <c:lblOffset val="100"/>
        <c:noMultiLvlLbl val="0"/>
      </c:catAx>
      <c:valAx>
        <c:axId val="37786752"/>
        <c:scaling>
          <c:orientation val="minMax"/>
        </c:scaling>
        <c:delete val="0"/>
        <c:axPos val="b"/>
        <c:majorGridlines/>
        <c:numFmt formatCode="0%" sourceLinked="1"/>
        <c:majorTickMark val="out"/>
        <c:minorTickMark val="none"/>
        <c:tickLblPos val="nextTo"/>
        <c:crossAx val="37768576"/>
        <c:crosses val="autoZero"/>
        <c:crossBetween val="between"/>
      </c:valAx>
    </c:plotArea>
    <c:legend>
      <c:legendPos val="r"/>
      <c:layout>
        <c:manualLayout>
          <c:xMode val="edge"/>
          <c:yMode val="edge"/>
          <c:x val="0.58369159646803526"/>
          <c:y val="0.17825240594925632"/>
          <c:w val="0.37215830006142819"/>
          <c:h val="0.66664333624963545"/>
        </c:manualLayout>
      </c:layout>
      <c:overlay val="0"/>
      <c:txPr>
        <a:bodyPr/>
        <a:lstStyle/>
        <a:p>
          <a:pPr>
            <a:defRPr sz="800"/>
          </a:pPr>
          <a:endParaRPr lang="sl-SI"/>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153208435152504"/>
          <c:y val="4.4092323075213866E-2"/>
          <c:w val="0.62073237397049508"/>
          <c:h val="0.70450537061538621"/>
        </c:manualLayout>
      </c:layout>
      <c:barChart>
        <c:barDir val="bar"/>
        <c:grouping val="percentStacked"/>
        <c:varyColors val="0"/>
        <c:ser>
          <c:idx val="0"/>
          <c:order val="0"/>
          <c:tx>
            <c:strRef>
              <c:f>List1!$A$2</c:f>
              <c:strCache>
                <c:ptCount val="1"/>
                <c:pt idx="0">
                  <c:v>ločevanje plastike (lončki od pijače)</c:v>
                </c:pt>
              </c:strCache>
            </c:strRef>
          </c:tx>
          <c:invertIfNegative val="0"/>
          <c:cat>
            <c:strRef>
              <c:f>List1!$B$1:$E$1</c:f>
              <c:strCache>
                <c:ptCount val="4"/>
                <c:pt idx="0">
                  <c:v>ločevanje poteka zelo dobro</c:v>
                </c:pt>
                <c:pt idx="1">
                  <c:v>ločevanje je zadovoljivo</c:v>
                </c:pt>
                <c:pt idx="2">
                  <c:v>ločevanje mi predstavlja napor</c:v>
                </c:pt>
                <c:pt idx="3">
                  <c:v>ne pospravim za seboj</c:v>
                </c:pt>
              </c:strCache>
            </c:strRef>
          </c:cat>
          <c:val>
            <c:numRef>
              <c:f>List1!$B$2:$E$2</c:f>
              <c:numCache>
                <c:formatCode>General</c:formatCode>
                <c:ptCount val="4"/>
                <c:pt idx="0">
                  <c:v>78</c:v>
                </c:pt>
                <c:pt idx="1">
                  <c:v>63</c:v>
                </c:pt>
                <c:pt idx="2">
                  <c:v>7</c:v>
                </c:pt>
                <c:pt idx="3">
                  <c:v>1</c:v>
                </c:pt>
              </c:numCache>
            </c:numRef>
          </c:val>
        </c:ser>
        <c:ser>
          <c:idx val="1"/>
          <c:order val="1"/>
          <c:tx>
            <c:strRef>
              <c:f>List1!$A$3</c:f>
              <c:strCache>
                <c:ptCount val="1"/>
                <c:pt idx="0">
                  <c:v>servieti</c:v>
                </c:pt>
              </c:strCache>
            </c:strRef>
          </c:tx>
          <c:invertIfNegative val="0"/>
          <c:cat>
            <c:strRef>
              <c:f>List1!$B$1:$E$1</c:f>
              <c:strCache>
                <c:ptCount val="4"/>
                <c:pt idx="0">
                  <c:v>ločevanje poteka zelo dobro</c:v>
                </c:pt>
                <c:pt idx="1">
                  <c:v>ločevanje je zadovoljivo</c:v>
                </c:pt>
                <c:pt idx="2">
                  <c:v>ločevanje mi predstavlja napor</c:v>
                </c:pt>
                <c:pt idx="3">
                  <c:v>ne pospravim za seboj</c:v>
                </c:pt>
              </c:strCache>
            </c:strRef>
          </c:cat>
          <c:val>
            <c:numRef>
              <c:f>List1!$B$3:$E$3</c:f>
              <c:numCache>
                <c:formatCode>General</c:formatCode>
                <c:ptCount val="4"/>
                <c:pt idx="0">
                  <c:v>79</c:v>
                </c:pt>
                <c:pt idx="1">
                  <c:v>62</c:v>
                </c:pt>
                <c:pt idx="2">
                  <c:v>7</c:v>
                </c:pt>
                <c:pt idx="3">
                  <c:v>1</c:v>
                </c:pt>
              </c:numCache>
            </c:numRef>
          </c:val>
        </c:ser>
        <c:ser>
          <c:idx val="2"/>
          <c:order val="2"/>
          <c:tx>
            <c:strRef>
              <c:f>List1!$A$4</c:f>
              <c:strCache>
                <c:ptCount val="1"/>
                <c:pt idx="0">
                  <c:v>krožniki, pribor, pladenj</c:v>
                </c:pt>
              </c:strCache>
            </c:strRef>
          </c:tx>
          <c:invertIfNegative val="0"/>
          <c:cat>
            <c:strRef>
              <c:f>List1!$B$1:$E$1</c:f>
              <c:strCache>
                <c:ptCount val="4"/>
                <c:pt idx="0">
                  <c:v>ločevanje poteka zelo dobro</c:v>
                </c:pt>
                <c:pt idx="1">
                  <c:v>ločevanje je zadovoljivo</c:v>
                </c:pt>
                <c:pt idx="2">
                  <c:v>ločevanje mi predstavlja napor</c:v>
                </c:pt>
                <c:pt idx="3">
                  <c:v>ne pospravim za seboj</c:v>
                </c:pt>
              </c:strCache>
            </c:strRef>
          </c:cat>
          <c:val>
            <c:numRef>
              <c:f>List1!$B$4:$E$4</c:f>
              <c:numCache>
                <c:formatCode>General</c:formatCode>
                <c:ptCount val="4"/>
                <c:pt idx="0">
                  <c:v>81</c:v>
                </c:pt>
                <c:pt idx="1">
                  <c:v>54</c:v>
                </c:pt>
                <c:pt idx="2">
                  <c:v>13</c:v>
                </c:pt>
                <c:pt idx="3">
                  <c:v>1</c:v>
                </c:pt>
              </c:numCache>
            </c:numRef>
          </c:val>
        </c:ser>
        <c:ser>
          <c:idx val="3"/>
          <c:order val="3"/>
          <c:tx>
            <c:strRef>
              <c:f>List1!$A$5</c:f>
              <c:strCache>
                <c:ptCount val="1"/>
                <c:pt idx="0">
                  <c:v>ostanki hrane</c:v>
                </c:pt>
              </c:strCache>
            </c:strRef>
          </c:tx>
          <c:invertIfNegative val="0"/>
          <c:cat>
            <c:strRef>
              <c:f>List1!$B$1:$E$1</c:f>
              <c:strCache>
                <c:ptCount val="4"/>
                <c:pt idx="0">
                  <c:v>ločevanje poteka zelo dobro</c:v>
                </c:pt>
                <c:pt idx="1">
                  <c:v>ločevanje je zadovoljivo</c:v>
                </c:pt>
                <c:pt idx="2">
                  <c:v>ločevanje mi predstavlja napor</c:v>
                </c:pt>
                <c:pt idx="3">
                  <c:v>ne pospravim za seboj</c:v>
                </c:pt>
              </c:strCache>
            </c:strRef>
          </c:cat>
          <c:val>
            <c:numRef>
              <c:f>List1!$B$5:$E$5</c:f>
              <c:numCache>
                <c:formatCode>General</c:formatCode>
                <c:ptCount val="4"/>
                <c:pt idx="0">
                  <c:v>83</c:v>
                </c:pt>
                <c:pt idx="1">
                  <c:v>53</c:v>
                </c:pt>
                <c:pt idx="2">
                  <c:v>10</c:v>
                </c:pt>
                <c:pt idx="3">
                  <c:v>3</c:v>
                </c:pt>
              </c:numCache>
            </c:numRef>
          </c:val>
        </c:ser>
        <c:dLbls>
          <c:showLegendKey val="0"/>
          <c:showVal val="0"/>
          <c:showCatName val="0"/>
          <c:showSerName val="0"/>
          <c:showPercent val="0"/>
          <c:showBubbleSize val="0"/>
        </c:dLbls>
        <c:gapWidth val="75"/>
        <c:overlap val="100"/>
        <c:axId val="37925248"/>
        <c:axId val="37926784"/>
      </c:barChart>
      <c:catAx>
        <c:axId val="37925248"/>
        <c:scaling>
          <c:orientation val="minMax"/>
        </c:scaling>
        <c:delete val="0"/>
        <c:axPos val="l"/>
        <c:majorTickMark val="none"/>
        <c:minorTickMark val="none"/>
        <c:tickLblPos val="nextTo"/>
        <c:crossAx val="37926784"/>
        <c:crosses val="autoZero"/>
        <c:auto val="1"/>
        <c:lblAlgn val="ctr"/>
        <c:lblOffset val="100"/>
        <c:noMultiLvlLbl val="0"/>
      </c:catAx>
      <c:valAx>
        <c:axId val="37926784"/>
        <c:scaling>
          <c:orientation val="minMax"/>
        </c:scaling>
        <c:delete val="0"/>
        <c:axPos val="b"/>
        <c:majorGridlines/>
        <c:numFmt formatCode="0%" sourceLinked="1"/>
        <c:majorTickMark val="none"/>
        <c:minorTickMark val="none"/>
        <c:tickLblPos val="nextTo"/>
        <c:spPr>
          <a:ln w="9525">
            <a:noFill/>
          </a:ln>
        </c:spPr>
        <c:crossAx val="37925248"/>
        <c:crosses val="autoZero"/>
        <c:crossBetween val="between"/>
      </c:valAx>
    </c:plotArea>
    <c:legend>
      <c:legendPos val="b"/>
      <c:overlay val="0"/>
      <c:txPr>
        <a:bodyPr/>
        <a:lstStyle/>
        <a:p>
          <a:pPr>
            <a:defRPr sz="800"/>
          </a:pPr>
          <a:endParaRPr lang="sl-SI"/>
        </a:p>
      </c:txPr>
    </c:legend>
    <c:plotVisOnly val="1"/>
    <c:dispBlanksAs val="gap"/>
    <c:showDLblsOverMax val="0"/>
  </c:chart>
  <c:spPr>
    <a:ln>
      <a:noFill/>
    </a:ln>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p>
            <a:fld id="{C6430DBB-9FD5-43E7-88F1-55A569E9525E}" type="datetimeFigureOut">
              <a:rPr lang="nl-BE" smtClean="0"/>
              <a:t>21/12/2017</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E336665-E7E9-4861-9ADF-F11A47CBAD79}" type="slidenum">
              <a:rPr lang="nl-BE" smtClean="0"/>
              <a:t>‹#›</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C6430DBB-9FD5-43E7-88F1-55A569E9525E}" type="datetimeFigureOut">
              <a:rPr lang="nl-BE" smtClean="0"/>
              <a:t>21/12/2017</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E336665-E7E9-4861-9ADF-F11A47CBAD79}" type="slidenum">
              <a:rPr lang="nl-BE" smtClean="0"/>
              <a:t>‹#›</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6430DBB-9FD5-43E7-88F1-55A569E9525E}" type="datetimeFigureOut">
              <a:rPr lang="nl-BE" smtClean="0"/>
              <a:t>21/12/2017</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E336665-E7E9-4861-9ADF-F11A47CBAD79}" type="slidenum">
              <a:rPr lang="nl-BE" smtClean="0"/>
              <a:t>‹#›</a:t>
            </a:fld>
            <a:endParaRPr lang="nl-BE"/>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sl-SI" smtClean="0"/>
              <a:t>Uredite slog naslova matrice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C6430DBB-9FD5-43E7-88F1-55A569E9525E}" type="datetimeFigureOut">
              <a:rPr lang="nl-BE" smtClean="0"/>
              <a:t>21/12/2017</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E336665-E7E9-4861-9ADF-F11A47CBAD79}" type="slidenum">
              <a:rPr lang="nl-BE" smtClean="0"/>
              <a:t>‹#›</a:t>
            </a:fld>
            <a:endParaRPr lang="nl-BE"/>
          </a:p>
        </p:txBody>
      </p:sp>
      <p:sp>
        <p:nvSpPr>
          <p:cNvPr id="7" name="Title 6"/>
          <p:cNvSpPr>
            <a:spLocks noGrp="1"/>
          </p:cNvSpPr>
          <p:nvPr>
            <p:ph type="title"/>
          </p:nvPr>
        </p:nvSpPr>
        <p:spPr/>
        <p:txBody>
          <a:bodyPr/>
          <a:lstStyle/>
          <a:p>
            <a:r>
              <a:rPr lang="sl-SI" smtClean="0"/>
              <a:t>Uredite slog naslova matrice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C6430DBB-9FD5-43E7-88F1-55A569E9525E}" type="datetimeFigureOut">
              <a:rPr lang="nl-BE" smtClean="0"/>
              <a:t>21/12/2017</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E336665-E7E9-4861-9ADF-F11A47CBAD79}" type="slidenum">
              <a:rPr lang="nl-BE" smtClean="0"/>
              <a:t>‹#›</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5" name="Date Placeholder 4"/>
          <p:cNvSpPr>
            <a:spLocks noGrp="1"/>
          </p:cNvSpPr>
          <p:nvPr>
            <p:ph type="dt" sz="half" idx="10"/>
          </p:nvPr>
        </p:nvSpPr>
        <p:spPr/>
        <p:txBody>
          <a:bodyPr/>
          <a:lstStyle/>
          <a:p>
            <a:fld id="{C6430DBB-9FD5-43E7-88F1-55A569E9525E}" type="datetimeFigureOut">
              <a:rPr lang="nl-BE" smtClean="0"/>
              <a:t>21/12/2017</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EE336665-E7E9-4861-9ADF-F11A47CBAD79}" type="slidenum">
              <a:rPr lang="nl-BE" smtClean="0"/>
              <a:t>‹#›</a:t>
            </a:fld>
            <a:endParaRPr lang="nl-BE"/>
          </a:p>
        </p:txBody>
      </p:sp>
      <p:sp>
        <p:nvSpPr>
          <p:cNvPr id="9" name="Content Placeholder 8"/>
          <p:cNvSpPr>
            <a:spLocks noGrp="1"/>
          </p:cNvSpPr>
          <p:nvPr>
            <p:ph sz="quarter" idx="13"/>
          </p:nvPr>
        </p:nvSpPr>
        <p:spPr>
          <a:xfrm>
            <a:off x="676655" y="2679192"/>
            <a:ext cx="3822192" cy="34472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C6430DBB-9FD5-43E7-88F1-55A569E9525E}" type="datetimeFigureOut">
              <a:rPr lang="nl-BE" smtClean="0"/>
              <a:t>21/12/2017</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EE336665-E7E9-4861-9ADF-F11A47CBAD79}" type="slidenum">
              <a:rPr lang="nl-BE" smtClean="0"/>
              <a:t>‹#›</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Date Placeholder 2"/>
          <p:cNvSpPr>
            <a:spLocks noGrp="1"/>
          </p:cNvSpPr>
          <p:nvPr>
            <p:ph type="dt" sz="half" idx="10"/>
          </p:nvPr>
        </p:nvSpPr>
        <p:spPr/>
        <p:txBody>
          <a:bodyPr/>
          <a:lstStyle/>
          <a:p>
            <a:fld id="{C6430DBB-9FD5-43E7-88F1-55A569E9525E}" type="datetimeFigureOut">
              <a:rPr lang="nl-BE" smtClean="0"/>
              <a:t>21/12/2017</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EE336665-E7E9-4861-9ADF-F11A47CBAD79}" type="slidenum">
              <a:rPr lang="nl-BE" smtClean="0"/>
              <a:t>‹#›</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6430DBB-9FD5-43E7-88F1-55A569E9525E}" type="datetimeFigureOut">
              <a:rPr lang="nl-BE" smtClean="0"/>
              <a:t>21/12/2017</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EE336665-E7E9-4861-9ADF-F11A47CBAD79}" type="slidenum">
              <a:rPr lang="nl-BE" smtClean="0"/>
              <a:t>‹#›</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6430DBB-9FD5-43E7-88F1-55A569E9525E}" type="datetimeFigureOut">
              <a:rPr lang="nl-BE" smtClean="0"/>
              <a:t>21/12/2017</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EE336665-E7E9-4861-9ADF-F11A47CBAD79}" type="slidenum">
              <a:rPr lang="nl-BE" smtClean="0"/>
              <a:t>‹#›</a:t>
            </a:fld>
            <a:endParaRPr lang="nl-BE"/>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sl-SI" smtClean="0"/>
              <a:t>Uredite slog naslova matrice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sl-SI" smtClean="0"/>
              <a:t>Uredite slog naslova matrice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C6430DBB-9FD5-43E7-88F1-55A569E9525E}" type="datetimeFigureOut">
              <a:rPr lang="nl-BE" smtClean="0"/>
              <a:t>21/12/2017</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EE336665-E7E9-4861-9ADF-F11A47CBAD79}" type="slidenum">
              <a:rPr lang="nl-BE" smtClean="0"/>
              <a:t>‹#›</a:t>
            </a:fld>
            <a:endParaRPr lang="nl-BE"/>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sl-SI" smtClean="0"/>
              <a:t>Uredite slog naslova matrice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6430DBB-9FD5-43E7-88F1-55A569E9525E}" type="datetimeFigureOut">
              <a:rPr lang="nl-BE" smtClean="0"/>
              <a:t>21/12/2017</a:t>
            </a:fld>
            <a:endParaRPr lang="nl-BE"/>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nl-BE"/>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E336665-E7E9-4861-9ADF-F11A47CBAD79}" type="slidenum">
              <a:rPr lang="nl-BE" smtClean="0"/>
              <a:t>‹#›</a:t>
            </a:fld>
            <a:endParaRPr lang="nl-BE"/>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4c63a1465567ee4d89a909dc1b4d7419"/><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349a2caa7e83c01e2cc7909ca996b5ab"/><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f9161ccae9d3078ee5fc2534785f53ec"/><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41d51421fe15c5a326d79905c6c1f997"/><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20096f2713250e7a35f13b91e6155e3b"/><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19839f05c3332737c5194f7ba955070b"/><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be8560ce339647506354a9238aa12640"/><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fb24a9879ee84fa3a64a43c2be7726d"/><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49fdfe07c834b2fb87e538abd97fe30d"/><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0fe856a94eb9eeed85c80b473326186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54cf24f7327d3d36589c7a6e97a7b6e0"/><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2a90063bae6c505819e9fd3a6bb56b2a"/><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683568" y="1340768"/>
            <a:ext cx="7772400" cy="2520280"/>
          </a:xfrm>
        </p:spPr>
        <p:txBody>
          <a:bodyPr>
            <a:normAutofit fontScale="90000"/>
          </a:bodyPr>
          <a:lstStyle/>
          <a:p>
            <a:r>
              <a:rPr lang="sl-SI" sz="6000" b="1" dirty="0" smtClean="0"/>
              <a:t>ANKETNI VPRAŠALNIK </a:t>
            </a:r>
            <a:br>
              <a:rPr lang="sl-SI" sz="6000" b="1" dirty="0" smtClean="0"/>
            </a:br>
            <a:r>
              <a:rPr lang="sl-SI" sz="6000" b="1" dirty="0" smtClean="0"/>
              <a:t>O TOPLI PREHRANI </a:t>
            </a:r>
            <a:br>
              <a:rPr lang="sl-SI" sz="6000" b="1" dirty="0" smtClean="0"/>
            </a:br>
            <a:r>
              <a:rPr lang="sl-SI" dirty="0" smtClean="0"/>
              <a:t>na </a:t>
            </a:r>
            <a:r>
              <a:rPr lang="sl-SI" dirty="0" err="1" smtClean="0"/>
              <a:t>ETrŠ</a:t>
            </a:r>
            <a:r>
              <a:rPr lang="sl-SI" dirty="0" smtClean="0"/>
              <a:t> Brežice</a:t>
            </a:r>
            <a:endParaRPr lang="sl-SI" dirty="0"/>
          </a:p>
        </p:txBody>
      </p:sp>
      <p:sp>
        <p:nvSpPr>
          <p:cNvPr id="3" name="PoljeZBesedilom 2"/>
          <p:cNvSpPr txBox="1"/>
          <p:nvPr/>
        </p:nvSpPr>
        <p:spPr>
          <a:xfrm>
            <a:off x="4572000" y="6309320"/>
            <a:ext cx="4248472" cy="276999"/>
          </a:xfrm>
          <a:prstGeom prst="rect">
            <a:avLst/>
          </a:prstGeom>
          <a:noFill/>
        </p:spPr>
        <p:txBody>
          <a:bodyPr wrap="square" rtlCol="0">
            <a:spAutoFit/>
          </a:bodyPr>
          <a:lstStyle/>
          <a:p>
            <a:pPr algn="r"/>
            <a:r>
              <a:rPr lang="sl-SI" sz="1200" dirty="0" smtClean="0"/>
              <a:t>9. marec 2016</a:t>
            </a:r>
            <a:endParaRPr lang="sl-SI" sz="1200" dirty="0"/>
          </a:p>
        </p:txBody>
      </p:sp>
    </p:spTree>
    <p:extLst>
      <p:ext uri="{BB962C8B-B14F-4D97-AF65-F5344CB8AC3E}">
        <p14:creationId xmlns:p14="http://schemas.microsoft.com/office/powerpoint/2010/main" val="2839898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si z okusom jedi, ki jih ponuja in pripravlja podjetje SLOREST zadovoljen? (n = 153)"/>
          <p:cNvPicPr>
            <a:picLocks noChangeAspect="1"/>
          </p:cNvPicPr>
          <p:nvPr/>
        </p:nvPicPr>
        <p:blipFill rotWithShape="1">
          <a:blip r:embed="rId2"/>
          <a:srcRect l="27466" t="5486" r="35215" b="5370"/>
          <a:stretch/>
        </p:blipFill>
        <p:spPr>
          <a:xfrm>
            <a:off x="2825512" y="3356992"/>
            <a:ext cx="3389540" cy="2833699"/>
          </a:xfrm>
          <a:prstGeom prst="rect">
            <a:avLst/>
          </a:prstGeom>
        </p:spPr>
      </p:pic>
      <p:sp>
        <p:nvSpPr>
          <p:cNvPr id="4" name="Naslov 2"/>
          <p:cNvSpPr txBox="1">
            <a:spLocks/>
          </p:cNvSpPr>
          <p:nvPr/>
        </p:nvSpPr>
        <p:spPr>
          <a:xfrm>
            <a:off x="3995936" y="260648"/>
            <a:ext cx="4968552"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3200" b="1" dirty="0"/>
              <a:t>Zadovoljstvo z okusom jedi</a:t>
            </a:r>
          </a:p>
        </p:txBody>
      </p:sp>
      <p:sp>
        <p:nvSpPr>
          <p:cNvPr id="5" name="PoljeZBesedilom 4"/>
          <p:cNvSpPr txBox="1"/>
          <p:nvPr/>
        </p:nvSpPr>
        <p:spPr>
          <a:xfrm>
            <a:off x="907944" y="1988840"/>
            <a:ext cx="7620000" cy="646331"/>
          </a:xfrm>
          <a:prstGeom prst="rect">
            <a:avLst/>
          </a:prstGeom>
          <a:noFill/>
        </p:spPr>
        <p:txBody>
          <a:bodyPr wrap="square" rtlCol="0">
            <a:spAutoFit/>
          </a:bodyPr>
          <a:lstStyle/>
          <a:p>
            <a:pPr algn="just"/>
            <a:r>
              <a:rPr lang="sl-SI" dirty="0" smtClean="0"/>
              <a:t>Z okusom jedi, </a:t>
            </a:r>
            <a:r>
              <a:rPr lang="sl-SI" dirty="0"/>
              <a:t>ki jih ponuja in pripravlja podjetje SLOREST, je </a:t>
            </a:r>
            <a:r>
              <a:rPr lang="sl-SI" dirty="0" smtClean="0"/>
              <a:t>zadovoljnih</a:t>
            </a:r>
            <a:r>
              <a:rPr lang="sl-SI" dirty="0"/>
              <a:t>94 </a:t>
            </a:r>
            <a:r>
              <a:rPr lang="sl-SI" dirty="0" smtClean="0"/>
              <a:t>dijakov,  </a:t>
            </a:r>
            <a:r>
              <a:rPr lang="sl-SI" dirty="0"/>
              <a:t>59 dijakov </a:t>
            </a:r>
            <a:r>
              <a:rPr lang="sl-SI" dirty="0" smtClean="0"/>
              <a:t>pa ne.</a:t>
            </a:r>
            <a:endParaRPr lang="sl-SI" dirty="0"/>
          </a:p>
        </p:txBody>
      </p:sp>
      <p:sp>
        <p:nvSpPr>
          <p:cNvPr id="6" name="Pravokotnik 5"/>
          <p:cNvSpPr/>
          <p:nvPr/>
        </p:nvSpPr>
        <p:spPr>
          <a:xfrm>
            <a:off x="7812360" y="908720"/>
            <a:ext cx="995785" cy="369332"/>
          </a:xfrm>
          <a:prstGeom prst="rect">
            <a:avLst/>
          </a:prstGeom>
        </p:spPr>
        <p:txBody>
          <a:bodyPr wrap="none">
            <a:spAutoFit/>
          </a:bodyPr>
          <a:lstStyle/>
          <a:p>
            <a:pPr algn="just"/>
            <a:r>
              <a:rPr lang="sl-SI" dirty="0"/>
              <a:t>(n = 153)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Kako bi ocenil/a malico podjetja Slorest na naši šoli?  (n = 153)"/>
          <p:cNvPicPr>
            <a:picLocks noChangeAspect="1"/>
          </p:cNvPicPr>
          <p:nvPr/>
        </p:nvPicPr>
        <p:blipFill rotWithShape="1">
          <a:blip r:embed="rId2"/>
          <a:srcRect l="19695" t="7745" r="13215" b="5088"/>
          <a:stretch/>
        </p:blipFill>
        <p:spPr>
          <a:xfrm>
            <a:off x="1689342" y="3573016"/>
            <a:ext cx="5678060" cy="2305416"/>
          </a:xfrm>
          <a:prstGeom prst="rect">
            <a:avLst/>
          </a:prstGeom>
        </p:spPr>
      </p:pic>
      <p:sp>
        <p:nvSpPr>
          <p:cNvPr id="4" name="Naslov 2"/>
          <p:cNvSpPr txBox="1">
            <a:spLocks/>
          </p:cNvSpPr>
          <p:nvPr/>
        </p:nvSpPr>
        <p:spPr>
          <a:xfrm>
            <a:off x="3995936" y="260648"/>
            <a:ext cx="4968552"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3200" b="1" dirty="0" smtClean="0"/>
              <a:t>Kakovost malice</a:t>
            </a:r>
            <a:endParaRPr lang="sl-SI" sz="3200" b="1" dirty="0"/>
          </a:p>
        </p:txBody>
      </p:sp>
      <p:sp>
        <p:nvSpPr>
          <p:cNvPr id="5" name="PoljeZBesedilom 4"/>
          <p:cNvSpPr txBox="1"/>
          <p:nvPr/>
        </p:nvSpPr>
        <p:spPr>
          <a:xfrm>
            <a:off x="770440" y="2166061"/>
            <a:ext cx="7620000" cy="923330"/>
          </a:xfrm>
          <a:prstGeom prst="rect">
            <a:avLst/>
          </a:prstGeom>
          <a:noFill/>
        </p:spPr>
        <p:txBody>
          <a:bodyPr wrap="square" rtlCol="0">
            <a:spAutoFit/>
          </a:bodyPr>
          <a:lstStyle/>
          <a:p>
            <a:pPr algn="just"/>
            <a:r>
              <a:rPr lang="sl-SI" dirty="0"/>
              <a:t>Večina dijakov (</a:t>
            </a:r>
            <a:r>
              <a:rPr lang="sl-SI" dirty="0" smtClean="0"/>
              <a:t>77) je mnenja, da je malica podjetja </a:t>
            </a:r>
            <a:r>
              <a:rPr lang="sl-SI" dirty="0" err="1" smtClean="0"/>
              <a:t>Slorest</a:t>
            </a:r>
            <a:r>
              <a:rPr lang="sl-SI" dirty="0" smtClean="0"/>
              <a:t> dobra, 11 dijakov, da je odlična, 48 dijakov, da malica ni nič posebnega. Nezadovoljiva </a:t>
            </a:r>
            <a:r>
              <a:rPr lang="sl-SI" dirty="0"/>
              <a:t>pa je malica podjetja </a:t>
            </a:r>
            <a:r>
              <a:rPr lang="sl-SI" dirty="0" err="1" smtClean="0"/>
              <a:t>Slorest</a:t>
            </a:r>
            <a:r>
              <a:rPr lang="sl-SI" dirty="0" smtClean="0"/>
              <a:t> 17 dijakom.</a:t>
            </a:r>
            <a:endParaRPr lang="sl-SI" dirty="0"/>
          </a:p>
        </p:txBody>
      </p:sp>
      <p:sp>
        <p:nvSpPr>
          <p:cNvPr id="6" name="Pravokotnik 5"/>
          <p:cNvSpPr/>
          <p:nvPr/>
        </p:nvSpPr>
        <p:spPr>
          <a:xfrm>
            <a:off x="7812360" y="908720"/>
            <a:ext cx="995785" cy="369332"/>
          </a:xfrm>
          <a:prstGeom prst="rect">
            <a:avLst/>
          </a:prstGeom>
        </p:spPr>
        <p:txBody>
          <a:bodyPr wrap="none">
            <a:spAutoFit/>
          </a:bodyPr>
          <a:lstStyle/>
          <a:p>
            <a:pPr algn="just"/>
            <a:r>
              <a:rPr lang="sl-SI" dirty="0"/>
              <a:t>(n = 153)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Spodaj so napisane posamezne trditve o malici podjetja Slorest. (Oceni posamezne trditve z oceno od 1 do 3. 1 - se ne strinjam, 2 - se strinjam, 3 - se popolnoma strinjam).  (n = 153)"/>
          <p:cNvPicPr>
            <a:picLocks noChangeAspect="1"/>
          </p:cNvPicPr>
          <p:nvPr/>
        </p:nvPicPr>
        <p:blipFill rotWithShape="1">
          <a:blip r:embed="rId2"/>
          <a:srcRect l="2650" t="4933" r="14069" b="8667"/>
          <a:stretch/>
        </p:blipFill>
        <p:spPr>
          <a:xfrm>
            <a:off x="1691680" y="3529852"/>
            <a:ext cx="5472608" cy="2554935"/>
          </a:xfrm>
          <a:prstGeom prst="rect">
            <a:avLst/>
          </a:prstGeom>
        </p:spPr>
      </p:pic>
      <p:sp>
        <p:nvSpPr>
          <p:cNvPr id="4" name="PoljeZBesedilom 3"/>
          <p:cNvSpPr txBox="1"/>
          <p:nvPr/>
        </p:nvSpPr>
        <p:spPr>
          <a:xfrm>
            <a:off x="794416" y="1628800"/>
            <a:ext cx="7725176" cy="1754326"/>
          </a:xfrm>
          <a:prstGeom prst="rect">
            <a:avLst/>
          </a:prstGeom>
          <a:noFill/>
        </p:spPr>
        <p:txBody>
          <a:bodyPr wrap="square" rtlCol="0">
            <a:spAutoFit/>
          </a:bodyPr>
          <a:lstStyle/>
          <a:p>
            <a:pPr algn="just"/>
            <a:r>
              <a:rPr lang="sl-SI" dirty="0" smtClean="0"/>
              <a:t>Dijaki se strinjajo, da je malica okusna, vendar pogosto premastna, da ne ustreza načelom zdrave prehrane ter da vsebuje preveč </a:t>
            </a:r>
            <a:r>
              <a:rPr lang="sl-SI" dirty="0" err="1" smtClean="0"/>
              <a:t>predpripravljenih</a:t>
            </a:r>
            <a:r>
              <a:rPr lang="sl-SI" dirty="0" smtClean="0"/>
              <a:t> živil. Na izbiro pa imajo dovolj raznovrstno hrano.</a:t>
            </a:r>
          </a:p>
          <a:p>
            <a:pPr algn="just"/>
            <a:r>
              <a:rPr lang="sl-SI" dirty="0" smtClean="0"/>
              <a:t>Ne strinjajo pa se, </a:t>
            </a:r>
            <a:r>
              <a:rPr lang="sl-SI" dirty="0"/>
              <a:t>da malica vsebuje preveč dodatkov, aditivov in </a:t>
            </a:r>
            <a:r>
              <a:rPr lang="sl-SI" dirty="0" smtClean="0"/>
              <a:t>konzervansov ter </a:t>
            </a:r>
            <a:r>
              <a:rPr lang="sl-SI" dirty="0"/>
              <a:t>škodljivih snovi za organizem in zdravje</a:t>
            </a:r>
            <a:r>
              <a:rPr lang="sl-SI" dirty="0" smtClean="0"/>
              <a:t>.</a:t>
            </a:r>
          </a:p>
          <a:p>
            <a:pPr algn="just"/>
            <a:r>
              <a:rPr lang="sl-SI" dirty="0" smtClean="0"/>
              <a:t>Menijo, da se meniji preveč pogosto ponavljajo.</a:t>
            </a:r>
            <a:endParaRPr lang="sl-SI" dirty="0"/>
          </a:p>
        </p:txBody>
      </p:sp>
      <p:sp>
        <p:nvSpPr>
          <p:cNvPr id="5" name="Pravokotnik 4"/>
          <p:cNvSpPr/>
          <p:nvPr/>
        </p:nvSpPr>
        <p:spPr>
          <a:xfrm>
            <a:off x="794416" y="6194936"/>
            <a:ext cx="7666016" cy="461665"/>
          </a:xfrm>
          <a:prstGeom prst="rect">
            <a:avLst/>
          </a:prstGeom>
        </p:spPr>
        <p:txBody>
          <a:bodyPr wrap="square">
            <a:spAutoFit/>
          </a:bodyPr>
          <a:lstStyle/>
          <a:p>
            <a:pPr algn="just"/>
            <a:r>
              <a:rPr lang="sl-SI" sz="1200" dirty="0" smtClean="0">
                <a:solidFill>
                  <a:srgbClr val="000000"/>
                </a:solidFill>
                <a:latin typeface="Calibri"/>
              </a:rPr>
              <a:t>Trditve so bile označene z vrednostmi od 1 do 3. Ocena 1 je pomenila, </a:t>
            </a:r>
            <a:r>
              <a:rPr lang="sl-SI" sz="1200" dirty="0">
                <a:solidFill>
                  <a:srgbClr val="000000"/>
                </a:solidFill>
                <a:latin typeface="Calibri"/>
              </a:rPr>
              <a:t>da </a:t>
            </a:r>
            <a:r>
              <a:rPr lang="sl-SI" sz="1200" dirty="0" smtClean="0">
                <a:solidFill>
                  <a:srgbClr val="000000"/>
                </a:solidFill>
                <a:latin typeface="Calibri"/>
              </a:rPr>
              <a:t>se s trditvijo ne strinja, 2 je pomenila, da se s trditvijo strinja in 3, da se popolnoma strinja z navedeno trditvijo. </a:t>
            </a:r>
            <a:endParaRPr lang="sl-SI" sz="1200" dirty="0"/>
          </a:p>
        </p:txBody>
      </p:sp>
      <p:sp>
        <p:nvSpPr>
          <p:cNvPr id="6" name="Naslov 2"/>
          <p:cNvSpPr txBox="1">
            <a:spLocks/>
          </p:cNvSpPr>
          <p:nvPr/>
        </p:nvSpPr>
        <p:spPr>
          <a:xfrm>
            <a:off x="4368303" y="260648"/>
            <a:ext cx="4596185"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3200" b="1" dirty="0" smtClean="0"/>
              <a:t>Kakovost malice</a:t>
            </a:r>
            <a:endParaRPr lang="sl-SI" sz="3200" b="1" dirty="0"/>
          </a:p>
        </p:txBody>
      </p:sp>
      <p:sp>
        <p:nvSpPr>
          <p:cNvPr id="7" name="Pravokotnik 6"/>
          <p:cNvSpPr/>
          <p:nvPr/>
        </p:nvSpPr>
        <p:spPr>
          <a:xfrm>
            <a:off x="7812360" y="908720"/>
            <a:ext cx="995785" cy="369332"/>
          </a:xfrm>
          <a:prstGeom prst="rect">
            <a:avLst/>
          </a:prstGeom>
        </p:spPr>
        <p:txBody>
          <a:bodyPr wrap="none">
            <a:spAutoFit/>
          </a:bodyPr>
          <a:lstStyle/>
          <a:p>
            <a:pPr algn="just"/>
            <a:r>
              <a:rPr lang="sl-SI" dirty="0"/>
              <a:t>(n = 153)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Kako ocenjuješ šolsko malico po količini hrane? (n = 153)"/>
          <p:cNvPicPr>
            <a:picLocks noChangeAspect="1"/>
          </p:cNvPicPr>
          <p:nvPr/>
        </p:nvPicPr>
        <p:blipFill rotWithShape="1">
          <a:blip r:embed="rId2"/>
          <a:srcRect l="21840" t="6528" r="12280" b="5536"/>
          <a:stretch/>
        </p:blipFill>
        <p:spPr>
          <a:xfrm>
            <a:off x="1835696" y="3861048"/>
            <a:ext cx="5192687" cy="2165984"/>
          </a:xfrm>
          <a:prstGeom prst="rect">
            <a:avLst/>
          </a:prstGeom>
        </p:spPr>
      </p:pic>
      <p:sp>
        <p:nvSpPr>
          <p:cNvPr id="4" name="Naslov 2"/>
          <p:cNvSpPr txBox="1">
            <a:spLocks/>
          </p:cNvSpPr>
          <p:nvPr/>
        </p:nvSpPr>
        <p:spPr>
          <a:xfrm>
            <a:off x="4067944" y="260648"/>
            <a:ext cx="4968552"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3200" b="1" dirty="0" smtClean="0"/>
              <a:t>Količina malice</a:t>
            </a:r>
            <a:endParaRPr lang="sl-SI" sz="3200" b="1" dirty="0"/>
          </a:p>
        </p:txBody>
      </p:sp>
      <p:sp>
        <p:nvSpPr>
          <p:cNvPr id="5" name="PoljeZBesedilom 4"/>
          <p:cNvSpPr txBox="1"/>
          <p:nvPr/>
        </p:nvSpPr>
        <p:spPr>
          <a:xfrm>
            <a:off x="779616" y="2378906"/>
            <a:ext cx="7620000" cy="646331"/>
          </a:xfrm>
          <a:prstGeom prst="rect">
            <a:avLst/>
          </a:prstGeom>
          <a:noFill/>
        </p:spPr>
        <p:txBody>
          <a:bodyPr wrap="square" rtlCol="0">
            <a:spAutoFit/>
          </a:bodyPr>
          <a:lstStyle/>
          <a:p>
            <a:pPr algn="just"/>
            <a:r>
              <a:rPr lang="sl-SI" dirty="0" smtClean="0"/>
              <a:t>Kar 94 dijakov meni, da je malice količinsko premalo, medtem ko 59 dijakom malica količinsko zadostuje. </a:t>
            </a:r>
            <a:endParaRPr lang="sl-SI" dirty="0"/>
          </a:p>
        </p:txBody>
      </p:sp>
      <p:sp>
        <p:nvSpPr>
          <p:cNvPr id="6" name="Pravokotnik 5"/>
          <p:cNvSpPr/>
          <p:nvPr/>
        </p:nvSpPr>
        <p:spPr>
          <a:xfrm>
            <a:off x="7812360" y="908720"/>
            <a:ext cx="995785" cy="369332"/>
          </a:xfrm>
          <a:prstGeom prst="rect">
            <a:avLst/>
          </a:prstGeom>
        </p:spPr>
        <p:txBody>
          <a:bodyPr wrap="none">
            <a:spAutoFit/>
          </a:bodyPr>
          <a:lstStyle/>
          <a:p>
            <a:pPr algn="just"/>
            <a:r>
              <a:rPr lang="sl-SI" dirty="0"/>
              <a:t>(n = 153)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Oceni odnos osebja podjetja Slorest do dijakov, profesorjev?   (n = 149)"/>
          <p:cNvPicPr>
            <a:picLocks noChangeAspect="1"/>
          </p:cNvPicPr>
          <p:nvPr/>
        </p:nvPicPr>
        <p:blipFill rotWithShape="1">
          <a:blip r:embed="rId2"/>
          <a:srcRect l="18059" t="7118" r="13181" b="6865"/>
          <a:stretch/>
        </p:blipFill>
        <p:spPr>
          <a:xfrm>
            <a:off x="2203704" y="3785616"/>
            <a:ext cx="5239512" cy="2048256"/>
          </a:xfrm>
          <a:prstGeom prst="rect">
            <a:avLst/>
          </a:prstGeom>
        </p:spPr>
      </p:pic>
      <p:sp>
        <p:nvSpPr>
          <p:cNvPr id="4" name="Naslov 2"/>
          <p:cNvSpPr txBox="1">
            <a:spLocks/>
          </p:cNvSpPr>
          <p:nvPr/>
        </p:nvSpPr>
        <p:spPr>
          <a:xfrm>
            <a:off x="4067944" y="260648"/>
            <a:ext cx="4968552"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3200" b="1" dirty="0" smtClean="0"/>
              <a:t>Odnos osebja </a:t>
            </a:r>
            <a:endParaRPr lang="sl-SI" sz="3200" b="1" dirty="0"/>
          </a:p>
        </p:txBody>
      </p:sp>
      <p:sp>
        <p:nvSpPr>
          <p:cNvPr id="5" name="PoljeZBesedilom 4"/>
          <p:cNvSpPr txBox="1"/>
          <p:nvPr/>
        </p:nvSpPr>
        <p:spPr>
          <a:xfrm>
            <a:off x="779616" y="2378906"/>
            <a:ext cx="7620000" cy="923330"/>
          </a:xfrm>
          <a:prstGeom prst="rect">
            <a:avLst/>
          </a:prstGeom>
          <a:noFill/>
        </p:spPr>
        <p:txBody>
          <a:bodyPr wrap="square" rtlCol="0">
            <a:spAutoFit/>
          </a:bodyPr>
          <a:lstStyle/>
          <a:p>
            <a:pPr algn="just"/>
            <a:r>
              <a:rPr lang="sl-SI" dirty="0" smtClean="0"/>
              <a:t>Kar 38 </a:t>
            </a:r>
            <a:r>
              <a:rPr lang="sl-SI" dirty="0"/>
              <a:t>dijakov je </a:t>
            </a:r>
            <a:r>
              <a:rPr lang="sl-SI" dirty="0" smtClean="0"/>
              <a:t>mnenja, da ima osebje podjetja </a:t>
            </a:r>
            <a:r>
              <a:rPr lang="sl-SI" dirty="0" err="1" smtClean="0"/>
              <a:t>Slorest</a:t>
            </a:r>
            <a:r>
              <a:rPr lang="sl-SI" dirty="0" smtClean="0"/>
              <a:t> do svoji uporabnikov zelo primeren, prijazen odnos. Večina dijakov ocenjuje njihov odnos kot primeren, le 24 dijakov pa meni, da je odnos osebja neprimeren, neprijazen.</a:t>
            </a:r>
            <a:endParaRPr lang="sl-SI" dirty="0"/>
          </a:p>
        </p:txBody>
      </p:sp>
      <p:sp>
        <p:nvSpPr>
          <p:cNvPr id="6" name="PoljeZBesedilom 5"/>
          <p:cNvSpPr txBox="1"/>
          <p:nvPr/>
        </p:nvSpPr>
        <p:spPr>
          <a:xfrm>
            <a:off x="7209746" y="923114"/>
            <a:ext cx="1934254" cy="369332"/>
          </a:xfrm>
          <a:prstGeom prst="rect">
            <a:avLst/>
          </a:prstGeom>
          <a:noFill/>
        </p:spPr>
        <p:txBody>
          <a:bodyPr wrap="square" rtlCol="0">
            <a:spAutoFit/>
          </a:bodyPr>
          <a:lstStyle/>
          <a:p>
            <a:pPr lvl="0" indent="0" algn="ctr" fontAlgn="base"/>
            <a:r>
              <a:rPr lang="sl-SI" dirty="0" smtClean="0"/>
              <a:t>(n</a:t>
            </a:r>
            <a:r>
              <a:rPr dirty="0" smtClean="0"/>
              <a:t>= </a:t>
            </a:r>
            <a:r>
              <a:rPr dirty="0"/>
              <a:t>149)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imaš dovolj časa, da poješ malico? (n = 149)"/>
          <p:cNvPicPr>
            <a:picLocks noChangeAspect="1"/>
          </p:cNvPicPr>
          <p:nvPr/>
        </p:nvPicPr>
        <p:blipFill rotWithShape="1">
          <a:blip r:embed="rId2"/>
          <a:srcRect l="20373" t="6043" r="21427" b="6186"/>
          <a:stretch/>
        </p:blipFill>
        <p:spPr>
          <a:xfrm>
            <a:off x="2331055" y="3609584"/>
            <a:ext cx="4878691" cy="2575144"/>
          </a:xfrm>
          <a:prstGeom prst="rect">
            <a:avLst/>
          </a:prstGeom>
        </p:spPr>
      </p:pic>
      <p:sp>
        <p:nvSpPr>
          <p:cNvPr id="2" name="PoljeZBesedilom 1"/>
          <p:cNvSpPr txBox="1"/>
          <p:nvPr/>
        </p:nvSpPr>
        <p:spPr>
          <a:xfrm>
            <a:off x="7209746" y="923114"/>
            <a:ext cx="1934254" cy="369332"/>
          </a:xfrm>
          <a:prstGeom prst="rect">
            <a:avLst/>
          </a:prstGeom>
          <a:noFill/>
        </p:spPr>
        <p:txBody>
          <a:bodyPr wrap="square" rtlCol="0">
            <a:spAutoFit/>
          </a:bodyPr>
          <a:lstStyle/>
          <a:p>
            <a:pPr lvl="0" indent="0" algn="ctr" fontAlgn="base"/>
            <a:r>
              <a:rPr lang="sl-SI" dirty="0" smtClean="0"/>
              <a:t>(n</a:t>
            </a:r>
            <a:r>
              <a:rPr dirty="0" smtClean="0"/>
              <a:t>= </a:t>
            </a:r>
            <a:r>
              <a:rPr dirty="0"/>
              <a:t>149)</a:t>
            </a:r>
          </a:p>
        </p:txBody>
      </p:sp>
      <p:sp>
        <p:nvSpPr>
          <p:cNvPr id="4" name="PoljeZBesedilom 3"/>
          <p:cNvSpPr txBox="1"/>
          <p:nvPr/>
        </p:nvSpPr>
        <p:spPr>
          <a:xfrm>
            <a:off x="899592" y="2060848"/>
            <a:ext cx="7620000" cy="646331"/>
          </a:xfrm>
          <a:prstGeom prst="rect">
            <a:avLst/>
          </a:prstGeom>
          <a:noFill/>
        </p:spPr>
        <p:txBody>
          <a:bodyPr wrap="square" rtlCol="0">
            <a:spAutoFit/>
          </a:bodyPr>
          <a:lstStyle/>
          <a:p>
            <a:pPr algn="just"/>
            <a:r>
              <a:rPr lang="sl-SI" dirty="0" smtClean="0"/>
              <a:t>Da imajo dovolj časa za zaužitje obroka, meni 61 dijakov, 88 pa jih ocenjuje, da je časa premalo, saj odmor izkoristijo še za druge dejavnosti (kajenje). </a:t>
            </a:r>
            <a:endParaRPr lang="sl-SI" dirty="0"/>
          </a:p>
        </p:txBody>
      </p:sp>
      <p:sp>
        <p:nvSpPr>
          <p:cNvPr id="5" name="Naslov 2"/>
          <p:cNvSpPr txBox="1">
            <a:spLocks/>
          </p:cNvSpPr>
          <p:nvPr/>
        </p:nvSpPr>
        <p:spPr>
          <a:xfrm>
            <a:off x="4067944" y="260648"/>
            <a:ext cx="4968552" cy="792088"/>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3200" b="1" dirty="0" smtClean="0"/>
              <a:t>Odmor za malico</a:t>
            </a:r>
            <a:endParaRPr lang="sl-SI" sz="32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jeZBesedilom 1"/>
          <p:cNvSpPr txBox="1"/>
          <p:nvPr/>
        </p:nvSpPr>
        <p:spPr>
          <a:xfrm>
            <a:off x="5628112" y="1052736"/>
            <a:ext cx="3240360" cy="369332"/>
          </a:xfrm>
          <a:prstGeom prst="rect">
            <a:avLst/>
          </a:prstGeom>
          <a:noFill/>
        </p:spPr>
        <p:txBody>
          <a:bodyPr wrap="square" rtlCol="0">
            <a:spAutoFit/>
          </a:bodyPr>
          <a:lstStyle/>
          <a:p>
            <a:pPr lvl="0" indent="0" algn="r" fontAlgn="base"/>
            <a:r>
              <a:rPr sz="1600" b="1" i="0" u="none" strike="noStrike" dirty="0" smtClean="0">
                <a:solidFill>
                  <a:srgbClr val="000000"/>
                </a:solidFill>
                <a:latin typeface="Calibri"/>
              </a:rPr>
              <a:t>  </a:t>
            </a:r>
            <a:r>
              <a:rPr dirty="0"/>
              <a:t>(n = 149)</a:t>
            </a:r>
          </a:p>
        </p:txBody>
      </p:sp>
      <p:sp>
        <p:nvSpPr>
          <p:cNvPr id="5" name="PoljeZBesedilom 4"/>
          <p:cNvSpPr txBox="1"/>
          <p:nvPr/>
        </p:nvSpPr>
        <p:spPr>
          <a:xfrm>
            <a:off x="899592" y="2132856"/>
            <a:ext cx="7620000" cy="923330"/>
          </a:xfrm>
          <a:prstGeom prst="rect">
            <a:avLst/>
          </a:prstGeom>
          <a:noFill/>
        </p:spPr>
        <p:txBody>
          <a:bodyPr wrap="square" rtlCol="0">
            <a:spAutoFit/>
          </a:bodyPr>
          <a:lstStyle/>
          <a:p>
            <a:pPr algn="just"/>
            <a:r>
              <a:rPr lang="sl-SI" dirty="0" smtClean="0"/>
              <a:t>Polovica dijakov meni, da pospravljanje in ločevanje odpadkov poteka zelo dobro, tretjina pa jih meni, da poteka zadovoljivo. Redki so priznali, da jim ločevanje predstavlja napor ali celo ne pospravljajo za seboj.</a:t>
            </a:r>
            <a:endParaRPr lang="sl-SI" dirty="0"/>
          </a:p>
        </p:txBody>
      </p:sp>
      <p:sp>
        <p:nvSpPr>
          <p:cNvPr id="7" name="Naslov 2"/>
          <p:cNvSpPr txBox="1">
            <a:spLocks/>
          </p:cNvSpPr>
          <p:nvPr/>
        </p:nvSpPr>
        <p:spPr>
          <a:xfrm>
            <a:off x="4139952" y="194312"/>
            <a:ext cx="4752528"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2800" b="1" dirty="0" smtClean="0"/>
              <a:t>Pospravljanje </a:t>
            </a:r>
            <a:r>
              <a:rPr lang="sl-SI" sz="2800" b="1" dirty="0"/>
              <a:t>in ločevanje odpadkov po malici</a:t>
            </a:r>
          </a:p>
        </p:txBody>
      </p:sp>
      <p:graphicFrame>
        <p:nvGraphicFramePr>
          <p:cNvPr id="6" name="Grafikon 5"/>
          <p:cNvGraphicFramePr>
            <a:graphicFrameLocks/>
          </p:cNvGraphicFramePr>
          <p:nvPr>
            <p:extLst>
              <p:ext uri="{D42A27DB-BD31-4B8C-83A1-F6EECF244321}">
                <p14:modId xmlns:p14="http://schemas.microsoft.com/office/powerpoint/2010/main" val="3874818157"/>
              </p:ext>
            </p:extLst>
          </p:nvPr>
        </p:nvGraphicFramePr>
        <p:xfrm>
          <a:off x="1835696" y="3429000"/>
          <a:ext cx="5524500" cy="31683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2"/>
          <p:cNvSpPr txBox="1">
            <a:spLocks/>
          </p:cNvSpPr>
          <p:nvPr/>
        </p:nvSpPr>
        <p:spPr>
          <a:xfrm>
            <a:off x="4067944" y="260648"/>
            <a:ext cx="4968552" cy="792088"/>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3200" b="1" dirty="0" smtClean="0"/>
              <a:t>Tri najljubše jedi</a:t>
            </a:r>
            <a:endParaRPr lang="sl-SI" sz="3200" b="1" dirty="0"/>
          </a:p>
        </p:txBody>
      </p:sp>
      <p:graphicFrame>
        <p:nvGraphicFramePr>
          <p:cNvPr id="7" name="Tabela 6"/>
          <p:cNvGraphicFramePr>
            <a:graphicFrameLocks noGrp="1"/>
          </p:cNvGraphicFramePr>
          <p:nvPr>
            <p:extLst>
              <p:ext uri="{D42A27DB-BD31-4B8C-83A1-F6EECF244321}">
                <p14:modId xmlns:p14="http://schemas.microsoft.com/office/powerpoint/2010/main" val="2556922996"/>
              </p:ext>
            </p:extLst>
          </p:nvPr>
        </p:nvGraphicFramePr>
        <p:xfrm>
          <a:off x="683568" y="3543300"/>
          <a:ext cx="7848871" cy="1714500"/>
        </p:xfrm>
        <a:graphic>
          <a:graphicData uri="http://schemas.openxmlformats.org/drawingml/2006/table">
            <a:tbl>
              <a:tblPr>
                <a:tableStyleId>{5C22544A-7EE6-4342-B048-85BDC9FD1C3A}</a:tableStyleId>
              </a:tblPr>
              <a:tblGrid>
                <a:gridCol w="799885"/>
                <a:gridCol w="2349662"/>
                <a:gridCol w="2349662"/>
                <a:gridCol w="2349662"/>
              </a:tblGrid>
              <a:tr h="190500">
                <a:tc>
                  <a:txBody>
                    <a:bodyPr/>
                    <a:lstStyle/>
                    <a:p>
                      <a:pPr algn="ctr" fontAlgn="b"/>
                      <a:r>
                        <a:rPr lang="sl-SI" sz="1000" b="1" u="none" strike="noStrike" dirty="0">
                          <a:effectLst/>
                        </a:rPr>
                        <a:t>Q9</a:t>
                      </a:r>
                      <a:endParaRPr lang="sl-SI" sz="1000" b="1" i="0" u="none" strike="noStrike" dirty="0">
                        <a:solidFill>
                          <a:srgbClr val="000000"/>
                        </a:solidFill>
                        <a:effectLst/>
                        <a:latin typeface="Calibri"/>
                      </a:endParaRPr>
                    </a:p>
                  </a:txBody>
                  <a:tcPr marL="9525" marR="9525" marT="9525" marB="0" anchor="b"/>
                </a:tc>
                <a:tc gridSpan="3">
                  <a:txBody>
                    <a:bodyPr/>
                    <a:lstStyle/>
                    <a:p>
                      <a:pPr algn="l" fontAlgn="b"/>
                      <a:r>
                        <a:rPr lang="sl-SI" sz="1000" b="1" u="none" strike="noStrike" dirty="0" smtClean="0">
                          <a:effectLst/>
                        </a:rPr>
                        <a:t>Napiši tri svoje </a:t>
                      </a:r>
                      <a:r>
                        <a:rPr lang="sl-SI" sz="1000" b="1" u="none" strike="noStrike" dirty="0">
                          <a:effectLst/>
                        </a:rPr>
                        <a:t>najljubše </a:t>
                      </a:r>
                      <a:r>
                        <a:rPr lang="sl-SI" sz="1000" b="1" u="none" strike="noStrike" dirty="0" smtClean="0">
                          <a:effectLst/>
                        </a:rPr>
                        <a:t>malice podjetja </a:t>
                      </a:r>
                      <a:r>
                        <a:rPr lang="sl-SI" sz="1000" b="1" u="none" strike="noStrike" dirty="0" err="1" smtClean="0">
                          <a:effectLst/>
                        </a:rPr>
                        <a:t>Slorest</a:t>
                      </a:r>
                      <a:r>
                        <a:rPr lang="sl-SI" sz="1000" b="1" u="none" strike="noStrike" dirty="0" smtClean="0">
                          <a:effectLst/>
                        </a:rPr>
                        <a:t> na naši šoli. </a:t>
                      </a:r>
                      <a:endParaRPr lang="sl-SI" sz="1000" b="1" i="0" u="none" strike="noStrike" dirty="0">
                        <a:solidFill>
                          <a:srgbClr val="000000"/>
                        </a:solidFill>
                        <a:effectLst/>
                        <a:latin typeface="Calibri"/>
                      </a:endParaRPr>
                    </a:p>
                  </a:txBody>
                  <a:tcPr marL="9525" marR="9525" marT="9525" marB="0" anchor="b"/>
                </a:tc>
                <a:tc hMerge="1">
                  <a:txBody>
                    <a:bodyPr/>
                    <a:lstStyle/>
                    <a:p>
                      <a:endParaRPr lang="sl-SI"/>
                    </a:p>
                  </a:txBody>
                  <a:tcPr/>
                </a:tc>
                <a:tc hMerge="1">
                  <a:txBody>
                    <a:bodyPr/>
                    <a:lstStyle/>
                    <a:p>
                      <a:endParaRPr lang="sl-SI"/>
                    </a:p>
                  </a:txBody>
                  <a:tcPr/>
                </a:tc>
              </a:tr>
              <a:tr h="190500">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Odgovori (frekvenca &gt; 4)</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Frekvenca</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Odstotek</a:t>
                      </a:r>
                      <a:endParaRPr lang="sl-SI" sz="1000" b="0" i="0" u="none" strike="noStrike">
                        <a:solidFill>
                          <a:srgbClr val="000000"/>
                        </a:solidFill>
                        <a:effectLst/>
                        <a:latin typeface="Calibri"/>
                      </a:endParaRPr>
                    </a:p>
                  </a:txBody>
                  <a:tcPr marL="9525" marR="9525" marT="9525" marB="0" anchor="b"/>
                </a:tc>
              </a:tr>
              <a:tr h="190500">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pica</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18</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26%</a:t>
                      </a:r>
                      <a:endParaRPr lang="sl-SI" sz="1000" b="0" i="0" u="none" strike="noStrike">
                        <a:solidFill>
                          <a:srgbClr val="000000"/>
                        </a:solidFill>
                        <a:effectLst/>
                        <a:latin typeface="Calibri"/>
                      </a:endParaRPr>
                    </a:p>
                  </a:txBody>
                  <a:tcPr marL="9525" marR="9525" marT="9525" marB="0" anchor="b"/>
                </a:tc>
              </a:tr>
              <a:tr h="190500">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hamburger</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11</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16%</a:t>
                      </a:r>
                      <a:endParaRPr lang="sl-SI" sz="1000" b="0" i="0" u="none" strike="noStrike">
                        <a:solidFill>
                          <a:srgbClr val="000000"/>
                        </a:solidFill>
                        <a:effectLst/>
                        <a:latin typeface="Calibri"/>
                      </a:endParaRPr>
                    </a:p>
                  </a:txBody>
                  <a:tcPr marL="9525" marR="9525" marT="9525" marB="0" anchor="b"/>
                </a:tc>
              </a:tr>
              <a:tr h="190500">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hot dog</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6</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9%</a:t>
                      </a:r>
                      <a:endParaRPr lang="sl-SI" sz="1000" b="0" i="0" u="none" strike="noStrike">
                        <a:solidFill>
                          <a:srgbClr val="000000"/>
                        </a:solidFill>
                        <a:effectLst/>
                        <a:latin typeface="Calibri"/>
                      </a:endParaRPr>
                    </a:p>
                  </a:txBody>
                  <a:tcPr marL="9525" marR="9525" marT="9525" marB="0" anchor="b"/>
                </a:tc>
              </a:tr>
              <a:tr h="190500">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špageti z bolonjsko omako</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7</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10%</a:t>
                      </a:r>
                      <a:endParaRPr lang="sl-SI" sz="1000" b="0" i="0" u="none" strike="noStrike">
                        <a:solidFill>
                          <a:srgbClr val="000000"/>
                        </a:solidFill>
                        <a:effectLst/>
                        <a:latin typeface="Calibri"/>
                      </a:endParaRPr>
                    </a:p>
                  </a:txBody>
                  <a:tcPr marL="9525" marR="9525" marT="9525" marB="0" anchor="b"/>
                </a:tc>
              </a:tr>
              <a:tr h="190500">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kebab</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4</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6%</a:t>
                      </a:r>
                      <a:endParaRPr lang="sl-SI" sz="1000" b="0" i="0" u="none" strike="noStrike">
                        <a:solidFill>
                          <a:srgbClr val="000000"/>
                        </a:solidFill>
                        <a:effectLst/>
                        <a:latin typeface="Calibri"/>
                      </a:endParaRPr>
                    </a:p>
                  </a:txBody>
                  <a:tcPr marL="9525" marR="9525" marT="9525" marB="0" anchor="b"/>
                </a:tc>
              </a:tr>
              <a:tr h="190500">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drugo</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22</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32%</a:t>
                      </a:r>
                      <a:endParaRPr lang="sl-SI" sz="1000" b="0" i="0" u="none" strike="noStrike">
                        <a:solidFill>
                          <a:srgbClr val="000000"/>
                        </a:solidFill>
                        <a:effectLst/>
                        <a:latin typeface="Calibri"/>
                      </a:endParaRPr>
                    </a:p>
                  </a:txBody>
                  <a:tcPr marL="9525" marR="9525" marT="9525" marB="0" anchor="b"/>
                </a:tc>
              </a:tr>
              <a:tr h="190500">
                <a:tc>
                  <a:txBody>
                    <a:bodyPr/>
                    <a:lstStyle/>
                    <a:p>
                      <a:pPr algn="ctr" fontAlgn="b"/>
                      <a:r>
                        <a:rPr lang="sl-SI" sz="1000" u="none" strike="noStrike">
                          <a:effectLst/>
                        </a:rPr>
                        <a:t>Veljavni</a:t>
                      </a:r>
                      <a:endParaRPr lang="sl-SI" sz="10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Skupaj</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68</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dirty="0">
                          <a:effectLst/>
                        </a:rPr>
                        <a:t>100%</a:t>
                      </a:r>
                      <a:endParaRPr lang="sl-SI" sz="1000" b="0" i="0" u="none" strike="noStrike" dirty="0">
                        <a:solidFill>
                          <a:srgbClr val="000000"/>
                        </a:solidFill>
                        <a:effectLst/>
                        <a:latin typeface="Calibri"/>
                      </a:endParaRPr>
                    </a:p>
                  </a:txBody>
                  <a:tcPr marL="9525" marR="9525" marT="9525" marB="0" anchor="b"/>
                </a:tc>
              </a:tr>
            </a:tbl>
          </a:graphicData>
        </a:graphic>
      </p:graphicFrame>
      <p:sp>
        <p:nvSpPr>
          <p:cNvPr id="8" name="PoljeZBesedilom 7"/>
          <p:cNvSpPr txBox="1"/>
          <p:nvPr/>
        </p:nvSpPr>
        <p:spPr>
          <a:xfrm>
            <a:off x="899592" y="2132856"/>
            <a:ext cx="7620000" cy="923330"/>
          </a:xfrm>
          <a:prstGeom prst="rect">
            <a:avLst/>
          </a:prstGeom>
          <a:noFill/>
        </p:spPr>
        <p:txBody>
          <a:bodyPr wrap="square" rtlCol="0">
            <a:spAutoFit/>
          </a:bodyPr>
          <a:lstStyle/>
          <a:p>
            <a:pPr algn="just"/>
            <a:r>
              <a:rPr lang="sl-SI" dirty="0" smtClean="0"/>
              <a:t>Dijaki so zapisali tri svoje najljubše malice z jedilnika podjetja </a:t>
            </a:r>
            <a:r>
              <a:rPr lang="sl-SI" dirty="0" err="1" smtClean="0"/>
              <a:t>Slorest</a:t>
            </a:r>
            <a:r>
              <a:rPr lang="sl-SI" dirty="0" smtClean="0"/>
              <a:t> na naši šoli. Najraje imajo hitro prehrano (pica, hamburger, </a:t>
            </a:r>
            <a:r>
              <a:rPr lang="sl-SI" dirty="0" err="1" smtClean="0"/>
              <a:t>hot</a:t>
            </a:r>
            <a:r>
              <a:rPr lang="sl-SI" dirty="0" smtClean="0"/>
              <a:t> dog, kebab), kar je v nasprotju s priporočili o zdravi prehrani. </a:t>
            </a:r>
            <a:endParaRPr lang="sl-SI" dirty="0"/>
          </a:p>
        </p:txBody>
      </p:sp>
    </p:spTree>
    <p:extLst>
      <p:ext uri="{BB962C8B-B14F-4D97-AF65-F5344CB8AC3E}">
        <p14:creationId xmlns:p14="http://schemas.microsoft.com/office/powerpoint/2010/main" val="188243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txBox="1">
            <a:spLocks/>
          </p:cNvSpPr>
          <p:nvPr/>
        </p:nvSpPr>
        <p:spPr>
          <a:xfrm>
            <a:off x="4067944" y="260648"/>
            <a:ext cx="4968552" cy="792088"/>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3200" b="1" dirty="0" smtClean="0"/>
              <a:t>Tri jedi, ki jih nimaš rad</a:t>
            </a:r>
            <a:endParaRPr lang="sl-SI" sz="3200" b="1" dirty="0"/>
          </a:p>
        </p:txBody>
      </p:sp>
      <p:graphicFrame>
        <p:nvGraphicFramePr>
          <p:cNvPr id="4" name="Tabela 3"/>
          <p:cNvGraphicFramePr>
            <a:graphicFrameLocks noGrp="1"/>
          </p:cNvGraphicFramePr>
          <p:nvPr>
            <p:extLst>
              <p:ext uri="{D42A27DB-BD31-4B8C-83A1-F6EECF244321}">
                <p14:modId xmlns:p14="http://schemas.microsoft.com/office/powerpoint/2010/main" val="2974921030"/>
              </p:ext>
            </p:extLst>
          </p:nvPr>
        </p:nvGraphicFramePr>
        <p:xfrm>
          <a:off x="755577" y="3161130"/>
          <a:ext cx="7692007" cy="2428110"/>
        </p:xfrm>
        <a:graphic>
          <a:graphicData uri="http://schemas.openxmlformats.org/drawingml/2006/table">
            <a:tbl>
              <a:tblPr>
                <a:tableStyleId>{5C22544A-7EE6-4342-B048-85BDC9FD1C3A}</a:tableStyleId>
              </a:tblPr>
              <a:tblGrid>
                <a:gridCol w="848773"/>
                <a:gridCol w="2281078"/>
                <a:gridCol w="2281078"/>
                <a:gridCol w="2281078"/>
              </a:tblGrid>
              <a:tr h="242811">
                <a:tc>
                  <a:txBody>
                    <a:bodyPr/>
                    <a:lstStyle/>
                    <a:p>
                      <a:pPr algn="ctr" fontAlgn="b"/>
                      <a:r>
                        <a:rPr lang="sl-SI" sz="1000" b="1" u="none" strike="noStrike" dirty="0">
                          <a:effectLst/>
                        </a:rPr>
                        <a:t>Q10</a:t>
                      </a:r>
                      <a:endParaRPr lang="sl-SI" sz="1000" b="1" i="0" u="none" strike="noStrike" dirty="0">
                        <a:solidFill>
                          <a:srgbClr val="000000"/>
                        </a:solidFill>
                        <a:effectLst/>
                        <a:latin typeface="Calibri"/>
                      </a:endParaRPr>
                    </a:p>
                  </a:txBody>
                  <a:tcPr marL="9525" marR="9525" marT="9525" marB="0" anchor="b"/>
                </a:tc>
                <a:tc gridSpan="3">
                  <a:txBody>
                    <a:bodyPr/>
                    <a:lstStyle/>
                    <a:p>
                      <a:pPr algn="l" fontAlgn="b"/>
                      <a:r>
                        <a:rPr lang="sl-SI" sz="1000" b="1" u="none" strike="noStrike" dirty="0">
                          <a:effectLst/>
                        </a:rPr>
                        <a:t>Napiši tri jedi, ki jih nimaš rad/a oz. bi jih črtal/a z jedilnika podjetja </a:t>
                      </a:r>
                      <a:r>
                        <a:rPr lang="sl-SI" sz="1000" b="1" u="none" strike="noStrike" dirty="0" err="1">
                          <a:effectLst/>
                        </a:rPr>
                        <a:t>Slorest</a:t>
                      </a:r>
                      <a:r>
                        <a:rPr lang="sl-SI" sz="1000" b="1" u="none" strike="noStrike" dirty="0">
                          <a:effectLst/>
                        </a:rPr>
                        <a:t> na naši šoli.</a:t>
                      </a:r>
                      <a:endParaRPr lang="sl-SI" sz="1000" b="1" i="0" u="none" strike="noStrike" dirty="0">
                        <a:solidFill>
                          <a:srgbClr val="000000"/>
                        </a:solidFill>
                        <a:effectLst/>
                        <a:latin typeface="Calibri"/>
                      </a:endParaRPr>
                    </a:p>
                  </a:txBody>
                  <a:tcPr marL="9525" marR="9525" marT="9525" marB="0" anchor="b"/>
                </a:tc>
                <a:tc hMerge="1">
                  <a:txBody>
                    <a:bodyPr/>
                    <a:lstStyle/>
                    <a:p>
                      <a:endParaRPr lang="sl-SI"/>
                    </a:p>
                  </a:txBody>
                  <a:tcPr/>
                </a:tc>
                <a:tc hMerge="1">
                  <a:txBody>
                    <a:bodyPr/>
                    <a:lstStyle/>
                    <a:p>
                      <a:endParaRPr lang="sl-SI"/>
                    </a:p>
                  </a:txBody>
                  <a:tcPr/>
                </a:tc>
              </a:tr>
              <a:tr h="242811">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Odgovori (frekvenca &gt; 4)</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Frekvenca</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Odstotek</a:t>
                      </a:r>
                      <a:endParaRPr lang="sl-SI" sz="1000" b="0" i="0" u="none" strike="noStrike">
                        <a:solidFill>
                          <a:srgbClr val="000000"/>
                        </a:solidFill>
                        <a:effectLst/>
                        <a:latin typeface="Calibri"/>
                      </a:endParaRPr>
                    </a:p>
                  </a:txBody>
                  <a:tcPr marL="9525" marR="9525" marT="9525" marB="0" anchor="b"/>
                </a:tc>
              </a:tr>
              <a:tr h="242811">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pečenica</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6</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10%</a:t>
                      </a:r>
                      <a:endParaRPr lang="sl-SI" sz="1000" b="0" i="0" u="none" strike="noStrike">
                        <a:solidFill>
                          <a:srgbClr val="000000"/>
                        </a:solidFill>
                        <a:effectLst/>
                        <a:latin typeface="Calibri"/>
                      </a:endParaRPr>
                    </a:p>
                  </a:txBody>
                  <a:tcPr marL="9525" marR="9525" marT="9525" marB="0" anchor="b"/>
                </a:tc>
              </a:tr>
              <a:tr h="242811">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golaž</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4</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6%</a:t>
                      </a:r>
                      <a:endParaRPr lang="sl-SI" sz="1000" b="0" i="0" u="none" strike="noStrike">
                        <a:solidFill>
                          <a:srgbClr val="000000"/>
                        </a:solidFill>
                        <a:effectLst/>
                        <a:latin typeface="Calibri"/>
                      </a:endParaRPr>
                    </a:p>
                  </a:txBody>
                  <a:tcPr marL="9525" marR="9525" marT="9525" marB="0" anchor="b"/>
                </a:tc>
              </a:tr>
              <a:tr h="242811">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bograč</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6</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10%</a:t>
                      </a:r>
                      <a:endParaRPr lang="sl-SI" sz="1000" b="0" i="0" u="none" strike="noStrike">
                        <a:solidFill>
                          <a:srgbClr val="000000"/>
                        </a:solidFill>
                        <a:effectLst/>
                        <a:latin typeface="Calibri"/>
                      </a:endParaRPr>
                    </a:p>
                  </a:txBody>
                  <a:tcPr marL="9525" marR="9525" marT="9525" marB="0" anchor="b"/>
                </a:tc>
              </a:tr>
              <a:tr h="242811">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krompirjeva solata</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7</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11%</a:t>
                      </a:r>
                      <a:endParaRPr lang="sl-SI" sz="1000" b="0" i="0" u="none" strike="noStrike">
                        <a:solidFill>
                          <a:srgbClr val="000000"/>
                        </a:solidFill>
                        <a:effectLst/>
                        <a:latin typeface="Calibri"/>
                      </a:endParaRPr>
                    </a:p>
                  </a:txBody>
                  <a:tcPr marL="9525" marR="9525" marT="9525" marB="0" anchor="b"/>
                </a:tc>
              </a:tr>
              <a:tr h="242811">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špageti z mesom</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5</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8%</a:t>
                      </a:r>
                      <a:endParaRPr lang="sl-SI" sz="1000" b="0" i="0" u="none" strike="noStrike">
                        <a:solidFill>
                          <a:srgbClr val="000000"/>
                        </a:solidFill>
                        <a:effectLst/>
                        <a:latin typeface="Calibri"/>
                      </a:endParaRPr>
                    </a:p>
                  </a:txBody>
                  <a:tcPr marL="9525" marR="9525" marT="9525" marB="0" anchor="b"/>
                </a:tc>
              </a:tr>
              <a:tr h="242811">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zrezki v ciganski omaki</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4</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6%</a:t>
                      </a:r>
                      <a:endParaRPr lang="sl-SI" sz="1000" b="0" i="0" u="none" strike="noStrike">
                        <a:solidFill>
                          <a:srgbClr val="000000"/>
                        </a:solidFill>
                        <a:effectLst/>
                        <a:latin typeface="Calibri"/>
                      </a:endParaRPr>
                    </a:p>
                  </a:txBody>
                  <a:tcPr marL="9525" marR="9525" marT="9525" marB="0" anchor="b"/>
                </a:tc>
              </a:tr>
              <a:tr h="242811">
                <a:tc>
                  <a:txBody>
                    <a:bodyPr/>
                    <a:lstStyle/>
                    <a:p>
                      <a:pPr algn="l" fontAlgn="b"/>
                      <a:r>
                        <a:rPr lang="sl-SI" sz="1100" u="none" strike="noStrike">
                          <a:effectLst/>
                        </a:rPr>
                        <a:t> </a:t>
                      </a:r>
                      <a:endParaRPr lang="sl-SI" sz="11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drugo</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30</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a:effectLst/>
                        </a:rPr>
                        <a:t>48%</a:t>
                      </a:r>
                      <a:endParaRPr lang="sl-SI" sz="1000" b="0" i="0" u="none" strike="noStrike">
                        <a:solidFill>
                          <a:srgbClr val="000000"/>
                        </a:solidFill>
                        <a:effectLst/>
                        <a:latin typeface="Calibri"/>
                      </a:endParaRPr>
                    </a:p>
                  </a:txBody>
                  <a:tcPr marL="9525" marR="9525" marT="9525" marB="0" anchor="b"/>
                </a:tc>
              </a:tr>
              <a:tr h="242811">
                <a:tc>
                  <a:txBody>
                    <a:bodyPr/>
                    <a:lstStyle/>
                    <a:p>
                      <a:pPr algn="ctr" fontAlgn="b"/>
                      <a:r>
                        <a:rPr lang="sl-SI" sz="1000" u="none" strike="noStrike">
                          <a:effectLst/>
                        </a:rPr>
                        <a:t>Veljavni</a:t>
                      </a:r>
                      <a:endParaRPr lang="sl-SI" sz="1000" b="0" i="0" u="none" strike="noStrike">
                        <a:solidFill>
                          <a:srgbClr val="000000"/>
                        </a:solidFill>
                        <a:effectLst/>
                        <a:latin typeface="Calibri"/>
                      </a:endParaRPr>
                    </a:p>
                  </a:txBody>
                  <a:tcPr marL="9525" marR="9525" marT="9525" marB="0" anchor="b"/>
                </a:tc>
                <a:tc>
                  <a:txBody>
                    <a:bodyPr/>
                    <a:lstStyle/>
                    <a:p>
                      <a:pPr algn="l" fontAlgn="b"/>
                      <a:r>
                        <a:rPr lang="sl-SI" sz="1000" u="none" strike="noStrike">
                          <a:effectLst/>
                        </a:rPr>
                        <a:t>Skupaj</a:t>
                      </a:r>
                      <a:endParaRPr lang="sl-SI" sz="1000" b="0" i="0" u="none" strike="noStrike">
                        <a:solidFill>
                          <a:srgbClr val="000000"/>
                        </a:solidFill>
                        <a:effectLst/>
                        <a:latin typeface="Calibri"/>
                      </a:endParaRPr>
                    </a:p>
                  </a:txBody>
                  <a:tcPr marL="9525" marR="9525" marT="9525" marB="0" anchor="b"/>
                </a:tc>
                <a:tc>
                  <a:txBody>
                    <a:bodyPr/>
                    <a:lstStyle/>
                    <a:p>
                      <a:pPr algn="ctr" fontAlgn="b"/>
                      <a:r>
                        <a:rPr lang="sl-SI" sz="1000" u="none" strike="noStrike" dirty="0">
                          <a:effectLst/>
                        </a:rPr>
                        <a:t>62</a:t>
                      </a:r>
                      <a:endParaRPr lang="sl-SI" sz="1000" b="0" i="0" u="none" strike="noStrike" dirty="0">
                        <a:solidFill>
                          <a:srgbClr val="000000"/>
                        </a:solidFill>
                        <a:effectLst/>
                        <a:latin typeface="Calibri"/>
                      </a:endParaRPr>
                    </a:p>
                  </a:txBody>
                  <a:tcPr marL="9525" marR="9525" marT="9525" marB="0" anchor="b"/>
                </a:tc>
                <a:tc>
                  <a:txBody>
                    <a:bodyPr/>
                    <a:lstStyle/>
                    <a:p>
                      <a:pPr algn="ctr" fontAlgn="b"/>
                      <a:r>
                        <a:rPr lang="sl-SI" sz="1000" u="none" strike="noStrike" dirty="0">
                          <a:effectLst/>
                        </a:rPr>
                        <a:t>100%</a:t>
                      </a:r>
                      <a:endParaRPr lang="sl-SI" sz="1000" b="0" i="0" u="none" strike="noStrike" dirty="0">
                        <a:solidFill>
                          <a:srgbClr val="000000"/>
                        </a:solidFill>
                        <a:effectLst/>
                        <a:latin typeface="Calibri"/>
                      </a:endParaRPr>
                    </a:p>
                  </a:txBody>
                  <a:tcPr marL="9525" marR="9525" marT="9525" marB="0" anchor="b"/>
                </a:tc>
              </a:tr>
            </a:tbl>
          </a:graphicData>
        </a:graphic>
      </p:graphicFrame>
      <p:sp>
        <p:nvSpPr>
          <p:cNvPr id="5" name="PoljeZBesedilom 4"/>
          <p:cNvSpPr txBox="1"/>
          <p:nvPr/>
        </p:nvSpPr>
        <p:spPr>
          <a:xfrm>
            <a:off x="827584" y="1844824"/>
            <a:ext cx="7620000" cy="923330"/>
          </a:xfrm>
          <a:prstGeom prst="rect">
            <a:avLst/>
          </a:prstGeom>
          <a:noFill/>
        </p:spPr>
        <p:txBody>
          <a:bodyPr wrap="square" rtlCol="0">
            <a:spAutoFit/>
          </a:bodyPr>
          <a:lstStyle/>
          <a:p>
            <a:pPr algn="just"/>
            <a:r>
              <a:rPr lang="sl-SI" dirty="0" smtClean="0"/>
              <a:t>Dijaki so zapisali tudi tri jedi, ki jih nimajo radi oz. bi jih črtali </a:t>
            </a:r>
            <a:r>
              <a:rPr lang="sl-SI" dirty="0"/>
              <a:t>i</a:t>
            </a:r>
            <a:r>
              <a:rPr lang="sl-SI" dirty="0" smtClean="0"/>
              <a:t>z jedilnika podjetja </a:t>
            </a:r>
            <a:r>
              <a:rPr lang="sl-SI" dirty="0" err="1" smtClean="0"/>
              <a:t>Slorest</a:t>
            </a:r>
            <a:r>
              <a:rPr lang="sl-SI" dirty="0" smtClean="0"/>
              <a:t> na naši šoli. Predvsem ne marajo pečenic, golaža, bograča, krompirjeve solate, špagetov z mesom, zrezkov v ciganski omaki.</a:t>
            </a:r>
            <a:endParaRPr lang="sl-SI" dirty="0"/>
          </a:p>
        </p:txBody>
      </p:sp>
    </p:spTree>
    <p:extLst>
      <p:ext uri="{BB962C8B-B14F-4D97-AF65-F5344CB8AC3E}">
        <p14:creationId xmlns:p14="http://schemas.microsoft.com/office/powerpoint/2010/main" val="2476871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3312175391"/>
              </p:ext>
            </p:extLst>
          </p:nvPr>
        </p:nvGraphicFramePr>
        <p:xfrm>
          <a:off x="296096" y="3891334"/>
          <a:ext cx="8568952" cy="2273970"/>
        </p:xfrm>
        <a:graphic>
          <a:graphicData uri="http://schemas.openxmlformats.org/drawingml/2006/table">
            <a:tbl>
              <a:tblPr>
                <a:tableStyleId>{5C22544A-7EE6-4342-B048-85BDC9FD1C3A}</a:tableStyleId>
              </a:tblPr>
              <a:tblGrid>
                <a:gridCol w="443223"/>
                <a:gridCol w="2716108"/>
                <a:gridCol w="2630941"/>
                <a:gridCol w="2778680"/>
              </a:tblGrid>
              <a:tr h="227397">
                <a:tc>
                  <a:txBody>
                    <a:bodyPr/>
                    <a:lstStyle/>
                    <a:p>
                      <a:pPr algn="ctr" fontAlgn="b"/>
                      <a:r>
                        <a:rPr lang="sl-SI" sz="900" b="1" u="none" strike="noStrike" dirty="0">
                          <a:effectLst/>
                        </a:rPr>
                        <a:t>Q14</a:t>
                      </a:r>
                      <a:endParaRPr lang="sl-SI" sz="900" b="1" i="0" u="none" strike="noStrike" dirty="0">
                        <a:solidFill>
                          <a:srgbClr val="000000"/>
                        </a:solidFill>
                        <a:effectLst/>
                        <a:latin typeface="Calibri"/>
                      </a:endParaRPr>
                    </a:p>
                  </a:txBody>
                  <a:tcPr marL="7264" marR="7264" marT="7264" marB="0" anchor="b"/>
                </a:tc>
                <a:tc gridSpan="3">
                  <a:txBody>
                    <a:bodyPr/>
                    <a:lstStyle/>
                    <a:p>
                      <a:pPr algn="l" fontAlgn="b"/>
                      <a:r>
                        <a:rPr lang="sl-SI" sz="900" b="1" u="none" strike="noStrike" dirty="0">
                          <a:effectLst/>
                        </a:rPr>
                        <a:t>Kaj bi nam želel/a sporočiti v zvezi s šolsko prehrano na Ekonomski in trgovski šoli Brežice? Zapiši svoja mnenja, predloge, spremembe, pobude podjetju </a:t>
                      </a:r>
                      <a:r>
                        <a:rPr lang="sl-SI" sz="900" b="1" u="none" strike="noStrike" dirty="0" err="1">
                          <a:effectLst/>
                        </a:rPr>
                        <a:t>Slorest</a:t>
                      </a:r>
                      <a:r>
                        <a:rPr lang="sl-SI" sz="900" b="1" u="none" strike="noStrike" dirty="0">
                          <a:effectLst/>
                        </a:rPr>
                        <a:t>, šoli.</a:t>
                      </a:r>
                      <a:endParaRPr lang="sl-SI" sz="900" b="1" i="0" u="none" strike="noStrike" dirty="0">
                        <a:solidFill>
                          <a:srgbClr val="000000"/>
                        </a:solidFill>
                        <a:effectLst/>
                        <a:latin typeface="Calibri"/>
                      </a:endParaRPr>
                    </a:p>
                  </a:txBody>
                  <a:tcPr marL="7264" marR="7264" marT="7264" marB="0" anchor="b"/>
                </a:tc>
                <a:tc hMerge="1">
                  <a:txBody>
                    <a:bodyPr/>
                    <a:lstStyle/>
                    <a:p>
                      <a:endParaRPr lang="sl-SI"/>
                    </a:p>
                  </a:txBody>
                  <a:tcPr/>
                </a:tc>
                <a:tc hMerge="1">
                  <a:txBody>
                    <a:bodyPr/>
                    <a:lstStyle/>
                    <a:p>
                      <a:endParaRPr lang="sl-SI"/>
                    </a:p>
                  </a:txBody>
                  <a:tcPr/>
                </a:tc>
              </a:tr>
              <a:tr h="227397">
                <a:tc>
                  <a:txBody>
                    <a:bodyPr/>
                    <a:lstStyle/>
                    <a:p>
                      <a:pPr algn="l" fontAlgn="b"/>
                      <a:r>
                        <a:rPr lang="sl-SI" sz="900" u="none" strike="noStrike">
                          <a:effectLst/>
                        </a:rPr>
                        <a:t> </a:t>
                      </a:r>
                      <a:endParaRPr lang="sl-SI" sz="900" b="0" i="0" u="none" strike="noStrike">
                        <a:solidFill>
                          <a:srgbClr val="000000"/>
                        </a:solidFill>
                        <a:effectLst/>
                        <a:latin typeface="Calibri"/>
                      </a:endParaRPr>
                    </a:p>
                  </a:txBody>
                  <a:tcPr marL="7264" marR="7264" marT="7264" marB="0" anchor="b"/>
                </a:tc>
                <a:tc>
                  <a:txBody>
                    <a:bodyPr/>
                    <a:lstStyle/>
                    <a:p>
                      <a:pPr algn="l" fontAlgn="b"/>
                      <a:r>
                        <a:rPr lang="sl-SI" sz="900" u="none" strike="noStrike" dirty="0">
                          <a:effectLst/>
                        </a:rPr>
                        <a:t>Odgovori (frekvenca &gt; 3)</a:t>
                      </a:r>
                      <a:endParaRPr lang="sl-SI" sz="900" b="0" i="0" u="none" strike="noStrike" dirty="0">
                        <a:solidFill>
                          <a:srgbClr val="000000"/>
                        </a:solidFill>
                        <a:effectLst/>
                        <a:latin typeface="Calibri"/>
                      </a:endParaRPr>
                    </a:p>
                  </a:txBody>
                  <a:tcPr marL="7264" marR="7264" marT="7264" marB="0" anchor="b"/>
                </a:tc>
                <a:tc>
                  <a:txBody>
                    <a:bodyPr/>
                    <a:lstStyle/>
                    <a:p>
                      <a:pPr algn="ctr" fontAlgn="b"/>
                      <a:r>
                        <a:rPr lang="sl-SI" sz="900" u="none" strike="noStrike">
                          <a:effectLst/>
                        </a:rPr>
                        <a:t>Frekvenca</a:t>
                      </a:r>
                      <a:endParaRPr lang="sl-SI" sz="900" b="0" i="0" u="none" strike="noStrike">
                        <a:solidFill>
                          <a:srgbClr val="000000"/>
                        </a:solidFill>
                        <a:effectLst/>
                        <a:latin typeface="Calibri"/>
                      </a:endParaRPr>
                    </a:p>
                  </a:txBody>
                  <a:tcPr marL="7264" marR="7264" marT="7264" marB="0" anchor="b"/>
                </a:tc>
                <a:tc>
                  <a:txBody>
                    <a:bodyPr/>
                    <a:lstStyle/>
                    <a:p>
                      <a:pPr algn="ctr" fontAlgn="b"/>
                      <a:r>
                        <a:rPr lang="sl-SI" sz="900" u="none" strike="noStrike">
                          <a:effectLst/>
                        </a:rPr>
                        <a:t>Odstotek</a:t>
                      </a:r>
                      <a:endParaRPr lang="sl-SI" sz="900" b="0" i="0" u="none" strike="noStrike">
                        <a:solidFill>
                          <a:srgbClr val="000000"/>
                        </a:solidFill>
                        <a:effectLst/>
                        <a:latin typeface="Calibri"/>
                      </a:endParaRPr>
                    </a:p>
                  </a:txBody>
                  <a:tcPr marL="7264" marR="7264" marT="7264" marB="0" anchor="b"/>
                </a:tc>
              </a:tr>
              <a:tr h="227397">
                <a:tc>
                  <a:txBody>
                    <a:bodyPr/>
                    <a:lstStyle/>
                    <a:p>
                      <a:pPr algn="l" fontAlgn="b"/>
                      <a:r>
                        <a:rPr lang="sl-SI" sz="900" u="none" strike="noStrike">
                          <a:effectLst/>
                        </a:rPr>
                        <a:t> </a:t>
                      </a:r>
                      <a:endParaRPr lang="sl-SI" sz="900" b="0" i="0" u="none" strike="noStrike">
                        <a:solidFill>
                          <a:srgbClr val="000000"/>
                        </a:solidFill>
                        <a:effectLst/>
                        <a:latin typeface="Calibri"/>
                      </a:endParaRPr>
                    </a:p>
                  </a:txBody>
                  <a:tcPr marL="7264" marR="7264" marT="7264" marB="0" anchor="b"/>
                </a:tc>
                <a:tc>
                  <a:txBody>
                    <a:bodyPr/>
                    <a:lstStyle/>
                    <a:p>
                      <a:pPr algn="l" fontAlgn="b"/>
                      <a:r>
                        <a:rPr lang="sl-SI" sz="900" u="none" strike="noStrike" dirty="0">
                          <a:effectLst/>
                        </a:rPr>
                        <a:t>Malica je okusna.</a:t>
                      </a:r>
                      <a:endParaRPr lang="sl-SI" sz="900" b="0" i="0" u="none" strike="noStrike" dirty="0">
                        <a:solidFill>
                          <a:srgbClr val="000000"/>
                        </a:solidFill>
                        <a:effectLst/>
                        <a:latin typeface="Calibri"/>
                      </a:endParaRPr>
                    </a:p>
                  </a:txBody>
                  <a:tcPr marL="7264" marR="7264" marT="7264" marB="0" anchor="b"/>
                </a:tc>
                <a:tc>
                  <a:txBody>
                    <a:bodyPr/>
                    <a:lstStyle/>
                    <a:p>
                      <a:pPr algn="ctr" fontAlgn="b"/>
                      <a:r>
                        <a:rPr lang="sl-SI" sz="900" u="none" strike="noStrike">
                          <a:effectLst/>
                        </a:rPr>
                        <a:t>5</a:t>
                      </a:r>
                      <a:endParaRPr lang="sl-SI" sz="900" b="0" i="0" u="none" strike="noStrike">
                        <a:solidFill>
                          <a:srgbClr val="000000"/>
                        </a:solidFill>
                        <a:effectLst/>
                        <a:latin typeface="Calibri"/>
                      </a:endParaRPr>
                    </a:p>
                  </a:txBody>
                  <a:tcPr marL="7264" marR="7264" marT="7264" marB="0" anchor="b"/>
                </a:tc>
                <a:tc>
                  <a:txBody>
                    <a:bodyPr/>
                    <a:lstStyle/>
                    <a:p>
                      <a:pPr algn="ctr" fontAlgn="b"/>
                      <a:r>
                        <a:rPr lang="sl-SI" sz="900" u="none" strike="noStrike">
                          <a:effectLst/>
                        </a:rPr>
                        <a:t>14%</a:t>
                      </a:r>
                      <a:endParaRPr lang="sl-SI" sz="900" b="0" i="0" u="none" strike="noStrike">
                        <a:solidFill>
                          <a:srgbClr val="000000"/>
                        </a:solidFill>
                        <a:effectLst/>
                        <a:latin typeface="Calibri"/>
                      </a:endParaRPr>
                    </a:p>
                  </a:txBody>
                  <a:tcPr marL="7264" marR="7264" marT="7264" marB="0" anchor="b"/>
                </a:tc>
              </a:tr>
              <a:tr h="227397">
                <a:tc>
                  <a:txBody>
                    <a:bodyPr/>
                    <a:lstStyle/>
                    <a:p>
                      <a:pPr algn="l" fontAlgn="b"/>
                      <a:r>
                        <a:rPr lang="sl-SI" sz="900" u="none" strike="noStrike">
                          <a:effectLst/>
                        </a:rPr>
                        <a:t> </a:t>
                      </a:r>
                      <a:endParaRPr lang="sl-SI" sz="900" b="0" i="0" u="none" strike="noStrike">
                        <a:solidFill>
                          <a:srgbClr val="000000"/>
                        </a:solidFill>
                        <a:effectLst/>
                        <a:latin typeface="Calibri"/>
                      </a:endParaRPr>
                    </a:p>
                  </a:txBody>
                  <a:tcPr marL="7264" marR="7264" marT="7264" marB="0" anchor="b"/>
                </a:tc>
                <a:tc>
                  <a:txBody>
                    <a:bodyPr/>
                    <a:lstStyle/>
                    <a:p>
                      <a:pPr algn="l" fontAlgn="b"/>
                      <a:r>
                        <a:rPr lang="sl-SI" sz="900" u="none" strike="noStrike" dirty="0">
                          <a:effectLst/>
                        </a:rPr>
                        <a:t>Bolj obilni obroki.</a:t>
                      </a:r>
                      <a:endParaRPr lang="sl-SI" sz="900" b="0" i="0" u="none" strike="noStrike" dirty="0">
                        <a:solidFill>
                          <a:srgbClr val="000000"/>
                        </a:solidFill>
                        <a:effectLst/>
                        <a:latin typeface="Calibri"/>
                      </a:endParaRPr>
                    </a:p>
                  </a:txBody>
                  <a:tcPr marL="7264" marR="7264" marT="7264" marB="0" anchor="b"/>
                </a:tc>
                <a:tc>
                  <a:txBody>
                    <a:bodyPr/>
                    <a:lstStyle/>
                    <a:p>
                      <a:pPr algn="ctr" fontAlgn="b"/>
                      <a:r>
                        <a:rPr lang="sl-SI" sz="900" u="none" strike="noStrike">
                          <a:effectLst/>
                        </a:rPr>
                        <a:t>4</a:t>
                      </a:r>
                      <a:endParaRPr lang="sl-SI" sz="900" b="0" i="0" u="none" strike="noStrike">
                        <a:solidFill>
                          <a:srgbClr val="000000"/>
                        </a:solidFill>
                        <a:effectLst/>
                        <a:latin typeface="Calibri"/>
                      </a:endParaRPr>
                    </a:p>
                  </a:txBody>
                  <a:tcPr marL="7264" marR="7264" marT="7264" marB="0" anchor="b"/>
                </a:tc>
                <a:tc>
                  <a:txBody>
                    <a:bodyPr/>
                    <a:lstStyle/>
                    <a:p>
                      <a:pPr algn="ctr" fontAlgn="b"/>
                      <a:r>
                        <a:rPr lang="sl-SI" sz="900" u="none" strike="noStrike">
                          <a:effectLst/>
                        </a:rPr>
                        <a:t>11%</a:t>
                      </a:r>
                      <a:endParaRPr lang="sl-SI" sz="900" b="0" i="0" u="none" strike="noStrike">
                        <a:solidFill>
                          <a:srgbClr val="000000"/>
                        </a:solidFill>
                        <a:effectLst/>
                        <a:latin typeface="Calibri"/>
                      </a:endParaRPr>
                    </a:p>
                  </a:txBody>
                  <a:tcPr marL="7264" marR="7264" marT="7264" marB="0" anchor="b"/>
                </a:tc>
              </a:tr>
              <a:tr h="227397">
                <a:tc>
                  <a:txBody>
                    <a:bodyPr/>
                    <a:lstStyle/>
                    <a:p>
                      <a:pPr algn="l" fontAlgn="b"/>
                      <a:r>
                        <a:rPr lang="sl-SI" sz="900" u="none" strike="noStrike">
                          <a:effectLst/>
                        </a:rPr>
                        <a:t> </a:t>
                      </a:r>
                      <a:endParaRPr lang="sl-SI" sz="900" b="0" i="0" u="none" strike="noStrike">
                        <a:solidFill>
                          <a:srgbClr val="000000"/>
                        </a:solidFill>
                        <a:effectLst/>
                        <a:latin typeface="Calibri"/>
                      </a:endParaRPr>
                    </a:p>
                  </a:txBody>
                  <a:tcPr marL="7264" marR="7264" marT="7264" marB="0" anchor="b"/>
                </a:tc>
                <a:tc>
                  <a:txBody>
                    <a:bodyPr/>
                    <a:lstStyle/>
                    <a:p>
                      <a:pPr algn="l" fontAlgn="b"/>
                      <a:r>
                        <a:rPr lang="sl-SI" sz="900" u="none" strike="noStrike" dirty="0">
                          <a:effectLst/>
                        </a:rPr>
                        <a:t>Premastna hrana.</a:t>
                      </a:r>
                      <a:endParaRPr lang="sl-SI" sz="900" b="0" i="0" u="none" strike="noStrike" dirty="0">
                        <a:solidFill>
                          <a:srgbClr val="000000"/>
                        </a:solidFill>
                        <a:effectLst/>
                        <a:latin typeface="Calibri"/>
                      </a:endParaRPr>
                    </a:p>
                  </a:txBody>
                  <a:tcPr marL="7264" marR="7264" marT="7264" marB="0" anchor="b"/>
                </a:tc>
                <a:tc>
                  <a:txBody>
                    <a:bodyPr/>
                    <a:lstStyle/>
                    <a:p>
                      <a:pPr algn="ctr" fontAlgn="b"/>
                      <a:r>
                        <a:rPr lang="sl-SI" sz="900" u="none" strike="noStrike">
                          <a:effectLst/>
                        </a:rPr>
                        <a:t>5</a:t>
                      </a:r>
                      <a:endParaRPr lang="sl-SI" sz="900" b="0" i="0" u="none" strike="noStrike">
                        <a:solidFill>
                          <a:srgbClr val="000000"/>
                        </a:solidFill>
                        <a:effectLst/>
                        <a:latin typeface="Calibri"/>
                      </a:endParaRPr>
                    </a:p>
                  </a:txBody>
                  <a:tcPr marL="7264" marR="7264" marT="7264" marB="0" anchor="b"/>
                </a:tc>
                <a:tc>
                  <a:txBody>
                    <a:bodyPr/>
                    <a:lstStyle/>
                    <a:p>
                      <a:pPr algn="ctr" fontAlgn="b"/>
                      <a:r>
                        <a:rPr lang="sl-SI" sz="900" u="none" strike="noStrike" dirty="0">
                          <a:effectLst/>
                        </a:rPr>
                        <a:t>14%</a:t>
                      </a:r>
                      <a:endParaRPr lang="sl-SI" sz="900" b="0" i="0" u="none" strike="noStrike" dirty="0">
                        <a:solidFill>
                          <a:srgbClr val="000000"/>
                        </a:solidFill>
                        <a:effectLst/>
                        <a:latin typeface="Calibri"/>
                      </a:endParaRPr>
                    </a:p>
                  </a:txBody>
                  <a:tcPr marL="7264" marR="7264" marT="7264" marB="0" anchor="b"/>
                </a:tc>
              </a:tr>
              <a:tr h="227397">
                <a:tc>
                  <a:txBody>
                    <a:bodyPr/>
                    <a:lstStyle/>
                    <a:p>
                      <a:pPr algn="l" fontAlgn="b"/>
                      <a:r>
                        <a:rPr lang="sl-SI" sz="900" u="none" strike="noStrike">
                          <a:effectLst/>
                        </a:rPr>
                        <a:t> </a:t>
                      </a:r>
                      <a:endParaRPr lang="sl-SI" sz="900" b="0" i="0" u="none" strike="noStrike">
                        <a:solidFill>
                          <a:srgbClr val="000000"/>
                        </a:solidFill>
                        <a:effectLst/>
                        <a:latin typeface="Calibri"/>
                      </a:endParaRPr>
                    </a:p>
                  </a:txBody>
                  <a:tcPr marL="7264" marR="7264" marT="7264" marB="0" anchor="b"/>
                </a:tc>
                <a:tc>
                  <a:txBody>
                    <a:bodyPr/>
                    <a:lstStyle/>
                    <a:p>
                      <a:pPr algn="l" fontAlgn="b"/>
                      <a:r>
                        <a:rPr lang="sl-SI" sz="900" u="none" strike="noStrike" dirty="0">
                          <a:effectLst/>
                        </a:rPr>
                        <a:t>Vrivanje dijakov v vrsto čakajočih.</a:t>
                      </a:r>
                      <a:endParaRPr lang="sl-SI" sz="900" b="0" i="0" u="none" strike="noStrike" dirty="0">
                        <a:solidFill>
                          <a:srgbClr val="000000"/>
                        </a:solidFill>
                        <a:effectLst/>
                        <a:latin typeface="Calibri"/>
                      </a:endParaRPr>
                    </a:p>
                  </a:txBody>
                  <a:tcPr marL="7264" marR="7264" marT="7264" marB="0" anchor="b"/>
                </a:tc>
                <a:tc>
                  <a:txBody>
                    <a:bodyPr/>
                    <a:lstStyle/>
                    <a:p>
                      <a:pPr algn="ctr" fontAlgn="b"/>
                      <a:r>
                        <a:rPr lang="sl-SI" sz="900" u="none" strike="noStrike">
                          <a:effectLst/>
                        </a:rPr>
                        <a:t>6</a:t>
                      </a:r>
                      <a:endParaRPr lang="sl-SI" sz="900" b="0" i="0" u="none" strike="noStrike">
                        <a:solidFill>
                          <a:srgbClr val="000000"/>
                        </a:solidFill>
                        <a:effectLst/>
                        <a:latin typeface="Calibri"/>
                      </a:endParaRPr>
                    </a:p>
                  </a:txBody>
                  <a:tcPr marL="7264" marR="7264" marT="7264" marB="0" anchor="b"/>
                </a:tc>
                <a:tc>
                  <a:txBody>
                    <a:bodyPr/>
                    <a:lstStyle/>
                    <a:p>
                      <a:pPr algn="ctr" fontAlgn="b"/>
                      <a:r>
                        <a:rPr lang="sl-SI" sz="900" u="none" strike="noStrike">
                          <a:effectLst/>
                        </a:rPr>
                        <a:t>16%</a:t>
                      </a:r>
                      <a:endParaRPr lang="sl-SI" sz="900" b="0" i="0" u="none" strike="noStrike">
                        <a:solidFill>
                          <a:srgbClr val="000000"/>
                        </a:solidFill>
                        <a:effectLst/>
                        <a:latin typeface="Calibri"/>
                      </a:endParaRPr>
                    </a:p>
                  </a:txBody>
                  <a:tcPr marL="7264" marR="7264" marT="7264" marB="0" anchor="b"/>
                </a:tc>
              </a:tr>
              <a:tr h="227397">
                <a:tc>
                  <a:txBody>
                    <a:bodyPr/>
                    <a:lstStyle/>
                    <a:p>
                      <a:pPr algn="l" fontAlgn="b"/>
                      <a:r>
                        <a:rPr lang="sl-SI" sz="900" u="none" strike="noStrike">
                          <a:effectLst/>
                        </a:rPr>
                        <a:t> </a:t>
                      </a:r>
                      <a:endParaRPr lang="sl-SI" sz="900" b="0" i="0" u="none" strike="noStrike">
                        <a:solidFill>
                          <a:srgbClr val="000000"/>
                        </a:solidFill>
                        <a:effectLst/>
                        <a:latin typeface="Calibri"/>
                      </a:endParaRPr>
                    </a:p>
                  </a:txBody>
                  <a:tcPr marL="7264" marR="7264" marT="7264" marB="0" anchor="b"/>
                </a:tc>
                <a:tc>
                  <a:txBody>
                    <a:bodyPr/>
                    <a:lstStyle/>
                    <a:p>
                      <a:pPr algn="l" fontAlgn="b"/>
                      <a:r>
                        <a:rPr lang="pl-PL" sz="900" u="none" strike="noStrike" dirty="0">
                          <a:effectLst/>
                        </a:rPr>
                        <a:t>Premalo časa za malico, dolgo čakanje.</a:t>
                      </a:r>
                      <a:endParaRPr lang="pl-PL" sz="900" b="0" i="0" u="none" strike="noStrike" dirty="0">
                        <a:solidFill>
                          <a:srgbClr val="000000"/>
                        </a:solidFill>
                        <a:effectLst/>
                        <a:latin typeface="Calibri"/>
                      </a:endParaRPr>
                    </a:p>
                  </a:txBody>
                  <a:tcPr marL="7264" marR="7264" marT="7264" marB="0" anchor="b"/>
                </a:tc>
                <a:tc>
                  <a:txBody>
                    <a:bodyPr/>
                    <a:lstStyle/>
                    <a:p>
                      <a:pPr algn="ctr" fontAlgn="b"/>
                      <a:r>
                        <a:rPr lang="sl-SI" sz="900" u="none" strike="noStrike">
                          <a:effectLst/>
                        </a:rPr>
                        <a:t>4</a:t>
                      </a:r>
                      <a:endParaRPr lang="sl-SI" sz="900" b="0" i="0" u="none" strike="noStrike">
                        <a:solidFill>
                          <a:srgbClr val="000000"/>
                        </a:solidFill>
                        <a:effectLst/>
                        <a:latin typeface="Calibri"/>
                      </a:endParaRPr>
                    </a:p>
                  </a:txBody>
                  <a:tcPr marL="7264" marR="7264" marT="7264" marB="0" anchor="b"/>
                </a:tc>
                <a:tc>
                  <a:txBody>
                    <a:bodyPr/>
                    <a:lstStyle/>
                    <a:p>
                      <a:pPr algn="ctr" fontAlgn="b"/>
                      <a:r>
                        <a:rPr lang="sl-SI" sz="900" u="none" strike="noStrike">
                          <a:effectLst/>
                        </a:rPr>
                        <a:t>11%</a:t>
                      </a:r>
                      <a:endParaRPr lang="sl-SI" sz="900" b="0" i="0" u="none" strike="noStrike">
                        <a:solidFill>
                          <a:srgbClr val="000000"/>
                        </a:solidFill>
                        <a:effectLst/>
                        <a:latin typeface="Calibri"/>
                      </a:endParaRPr>
                    </a:p>
                  </a:txBody>
                  <a:tcPr marL="7264" marR="7264" marT="7264" marB="0" anchor="b"/>
                </a:tc>
              </a:tr>
              <a:tr h="227397">
                <a:tc>
                  <a:txBody>
                    <a:bodyPr/>
                    <a:lstStyle/>
                    <a:p>
                      <a:pPr algn="l" fontAlgn="b"/>
                      <a:r>
                        <a:rPr lang="sl-SI" sz="900" u="none" strike="noStrike">
                          <a:effectLst/>
                        </a:rPr>
                        <a:t> </a:t>
                      </a:r>
                      <a:endParaRPr lang="sl-SI" sz="900" b="0" i="0" u="none" strike="noStrike">
                        <a:solidFill>
                          <a:srgbClr val="000000"/>
                        </a:solidFill>
                        <a:effectLst/>
                        <a:latin typeface="Calibri"/>
                      </a:endParaRPr>
                    </a:p>
                  </a:txBody>
                  <a:tcPr marL="7264" marR="7264" marT="7264" marB="0" anchor="b"/>
                </a:tc>
                <a:tc>
                  <a:txBody>
                    <a:bodyPr/>
                    <a:lstStyle/>
                    <a:p>
                      <a:pPr algn="l" fontAlgn="b"/>
                      <a:r>
                        <a:rPr lang="pl-PL" sz="900" u="none" strike="noStrike" dirty="0">
                          <a:effectLst/>
                        </a:rPr>
                        <a:t>Pogosto ponavljanje jedi na jedilniku.</a:t>
                      </a:r>
                      <a:endParaRPr lang="pl-PL" sz="900" b="0" i="0" u="none" strike="noStrike" dirty="0">
                        <a:solidFill>
                          <a:srgbClr val="000000"/>
                        </a:solidFill>
                        <a:effectLst/>
                        <a:latin typeface="Calibri"/>
                      </a:endParaRPr>
                    </a:p>
                  </a:txBody>
                  <a:tcPr marL="7264" marR="7264" marT="7264" marB="0" anchor="b"/>
                </a:tc>
                <a:tc>
                  <a:txBody>
                    <a:bodyPr/>
                    <a:lstStyle/>
                    <a:p>
                      <a:pPr algn="ctr" fontAlgn="b"/>
                      <a:r>
                        <a:rPr lang="sl-SI" sz="900" u="none" strike="noStrike">
                          <a:effectLst/>
                        </a:rPr>
                        <a:t>3</a:t>
                      </a:r>
                      <a:endParaRPr lang="sl-SI" sz="900" b="0" i="0" u="none" strike="noStrike">
                        <a:solidFill>
                          <a:srgbClr val="000000"/>
                        </a:solidFill>
                        <a:effectLst/>
                        <a:latin typeface="Calibri"/>
                      </a:endParaRPr>
                    </a:p>
                  </a:txBody>
                  <a:tcPr marL="7264" marR="7264" marT="7264" marB="0" anchor="b"/>
                </a:tc>
                <a:tc>
                  <a:txBody>
                    <a:bodyPr/>
                    <a:lstStyle/>
                    <a:p>
                      <a:pPr algn="ctr" fontAlgn="b"/>
                      <a:r>
                        <a:rPr lang="sl-SI" sz="900" u="none" strike="noStrike">
                          <a:effectLst/>
                        </a:rPr>
                        <a:t>8%</a:t>
                      </a:r>
                      <a:endParaRPr lang="sl-SI" sz="900" b="0" i="0" u="none" strike="noStrike">
                        <a:solidFill>
                          <a:srgbClr val="000000"/>
                        </a:solidFill>
                        <a:effectLst/>
                        <a:latin typeface="Calibri"/>
                      </a:endParaRPr>
                    </a:p>
                  </a:txBody>
                  <a:tcPr marL="7264" marR="7264" marT="7264" marB="0" anchor="b"/>
                </a:tc>
              </a:tr>
              <a:tr h="227397">
                <a:tc>
                  <a:txBody>
                    <a:bodyPr/>
                    <a:lstStyle/>
                    <a:p>
                      <a:pPr algn="l" fontAlgn="b"/>
                      <a:r>
                        <a:rPr lang="sl-SI" sz="900" u="none" strike="noStrike">
                          <a:effectLst/>
                        </a:rPr>
                        <a:t> </a:t>
                      </a:r>
                      <a:endParaRPr lang="sl-SI" sz="900" b="0" i="0" u="none" strike="noStrike">
                        <a:solidFill>
                          <a:srgbClr val="000000"/>
                        </a:solidFill>
                        <a:effectLst/>
                        <a:latin typeface="Calibri"/>
                      </a:endParaRPr>
                    </a:p>
                  </a:txBody>
                  <a:tcPr marL="7264" marR="7264" marT="7264" marB="0" anchor="b"/>
                </a:tc>
                <a:tc>
                  <a:txBody>
                    <a:bodyPr/>
                    <a:lstStyle/>
                    <a:p>
                      <a:pPr algn="l" fontAlgn="b"/>
                      <a:r>
                        <a:rPr lang="sl-SI" sz="900" u="none" strike="noStrike" dirty="0">
                          <a:effectLst/>
                        </a:rPr>
                        <a:t>drugo</a:t>
                      </a:r>
                      <a:endParaRPr lang="sl-SI" sz="900" b="0" i="0" u="none" strike="noStrike" dirty="0">
                        <a:solidFill>
                          <a:srgbClr val="000000"/>
                        </a:solidFill>
                        <a:effectLst/>
                        <a:latin typeface="Calibri"/>
                      </a:endParaRPr>
                    </a:p>
                  </a:txBody>
                  <a:tcPr marL="7264" marR="7264" marT="7264" marB="0" anchor="b"/>
                </a:tc>
                <a:tc>
                  <a:txBody>
                    <a:bodyPr/>
                    <a:lstStyle/>
                    <a:p>
                      <a:pPr algn="ctr" fontAlgn="b"/>
                      <a:r>
                        <a:rPr lang="sl-SI" sz="900" u="none" strike="noStrike" dirty="0">
                          <a:effectLst/>
                        </a:rPr>
                        <a:t>10</a:t>
                      </a:r>
                      <a:endParaRPr lang="sl-SI" sz="900" b="0" i="0" u="none" strike="noStrike" dirty="0">
                        <a:solidFill>
                          <a:srgbClr val="000000"/>
                        </a:solidFill>
                        <a:effectLst/>
                        <a:latin typeface="Calibri"/>
                      </a:endParaRPr>
                    </a:p>
                  </a:txBody>
                  <a:tcPr marL="7264" marR="7264" marT="7264" marB="0" anchor="b"/>
                </a:tc>
                <a:tc>
                  <a:txBody>
                    <a:bodyPr/>
                    <a:lstStyle/>
                    <a:p>
                      <a:pPr algn="ctr" fontAlgn="b"/>
                      <a:r>
                        <a:rPr lang="sl-SI" sz="900" u="none" strike="noStrike">
                          <a:effectLst/>
                        </a:rPr>
                        <a:t>27%</a:t>
                      </a:r>
                      <a:endParaRPr lang="sl-SI" sz="900" b="0" i="0" u="none" strike="noStrike">
                        <a:solidFill>
                          <a:srgbClr val="000000"/>
                        </a:solidFill>
                        <a:effectLst/>
                        <a:latin typeface="Calibri"/>
                      </a:endParaRPr>
                    </a:p>
                  </a:txBody>
                  <a:tcPr marL="7264" marR="7264" marT="7264" marB="0" anchor="b"/>
                </a:tc>
              </a:tr>
              <a:tr h="227397">
                <a:tc>
                  <a:txBody>
                    <a:bodyPr/>
                    <a:lstStyle/>
                    <a:p>
                      <a:pPr algn="ctr" fontAlgn="b"/>
                      <a:r>
                        <a:rPr lang="sl-SI" sz="900" u="none" strike="noStrike">
                          <a:effectLst/>
                        </a:rPr>
                        <a:t>Veljavni</a:t>
                      </a:r>
                      <a:endParaRPr lang="sl-SI" sz="900" b="0" i="0" u="none" strike="noStrike">
                        <a:solidFill>
                          <a:srgbClr val="000000"/>
                        </a:solidFill>
                        <a:effectLst/>
                        <a:latin typeface="Calibri"/>
                      </a:endParaRPr>
                    </a:p>
                  </a:txBody>
                  <a:tcPr marL="7264" marR="7264" marT="7264" marB="0" anchor="b"/>
                </a:tc>
                <a:tc>
                  <a:txBody>
                    <a:bodyPr/>
                    <a:lstStyle/>
                    <a:p>
                      <a:pPr algn="l" fontAlgn="b"/>
                      <a:r>
                        <a:rPr lang="sl-SI" sz="900" u="none" strike="noStrike">
                          <a:effectLst/>
                        </a:rPr>
                        <a:t>Skupaj</a:t>
                      </a:r>
                      <a:endParaRPr lang="sl-SI" sz="900" b="0" i="0" u="none" strike="noStrike">
                        <a:solidFill>
                          <a:srgbClr val="000000"/>
                        </a:solidFill>
                        <a:effectLst/>
                        <a:latin typeface="Calibri"/>
                      </a:endParaRPr>
                    </a:p>
                  </a:txBody>
                  <a:tcPr marL="7264" marR="7264" marT="7264" marB="0" anchor="b"/>
                </a:tc>
                <a:tc>
                  <a:txBody>
                    <a:bodyPr/>
                    <a:lstStyle/>
                    <a:p>
                      <a:pPr algn="ctr" fontAlgn="b"/>
                      <a:r>
                        <a:rPr lang="sl-SI" sz="900" u="none" strike="noStrike" dirty="0">
                          <a:effectLst/>
                        </a:rPr>
                        <a:t>37</a:t>
                      </a:r>
                      <a:endParaRPr lang="sl-SI" sz="900" b="0" i="0" u="none" strike="noStrike" dirty="0">
                        <a:solidFill>
                          <a:srgbClr val="000000"/>
                        </a:solidFill>
                        <a:effectLst/>
                        <a:latin typeface="Calibri"/>
                      </a:endParaRPr>
                    </a:p>
                  </a:txBody>
                  <a:tcPr marL="7264" marR="7264" marT="7264" marB="0" anchor="b"/>
                </a:tc>
                <a:tc>
                  <a:txBody>
                    <a:bodyPr/>
                    <a:lstStyle/>
                    <a:p>
                      <a:pPr algn="ctr" fontAlgn="b"/>
                      <a:r>
                        <a:rPr lang="sl-SI" sz="900" u="none" strike="noStrike" dirty="0">
                          <a:effectLst/>
                        </a:rPr>
                        <a:t>100%</a:t>
                      </a:r>
                      <a:endParaRPr lang="sl-SI" sz="900" b="0" i="0" u="none" strike="noStrike" dirty="0">
                        <a:solidFill>
                          <a:srgbClr val="000000"/>
                        </a:solidFill>
                        <a:effectLst/>
                        <a:latin typeface="Calibri"/>
                      </a:endParaRPr>
                    </a:p>
                  </a:txBody>
                  <a:tcPr marL="7264" marR="7264" marT="7264" marB="0" anchor="b"/>
                </a:tc>
              </a:tr>
            </a:tbl>
          </a:graphicData>
        </a:graphic>
      </p:graphicFrame>
      <p:sp>
        <p:nvSpPr>
          <p:cNvPr id="4" name="Naslov 2"/>
          <p:cNvSpPr txBox="1">
            <a:spLocks/>
          </p:cNvSpPr>
          <p:nvPr/>
        </p:nvSpPr>
        <p:spPr>
          <a:xfrm>
            <a:off x="4067944" y="260648"/>
            <a:ext cx="4968552" cy="792088"/>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3200" b="1" dirty="0" smtClean="0"/>
              <a:t>Mnenja dijakov</a:t>
            </a:r>
            <a:endParaRPr lang="sl-SI" sz="3200" b="1" dirty="0"/>
          </a:p>
        </p:txBody>
      </p:sp>
      <p:sp>
        <p:nvSpPr>
          <p:cNvPr id="5" name="PoljeZBesedilom 4"/>
          <p:cNvSpPr txBox="1"/>
          <p:nvPr/>
        </p:nvSpPr>
        <p:spPr>
          <a:xfrm>
            <a:off x="827584" y="1844824"/>
            <a:ext cx="7620000" cy="1754326"/>
          </a:xfrm>
          <a:prstGeom prst="rect">
            <a:avLst/>
          </a:prstGeom>
          <a:noFill/>
        </p:spPr>
        <p:txBody>
          <a:bodyPr wrap="square" rtlCol="0">
            <a:spAutoFit/>
          </a:bodyPr>
          <a:lstStyle/>
          <a:p>
            <a:pPr algn="just"/>
            <a:r>
              <a:rPr lang="sl-SI" dirty="0" smtClean="0"/>
              <a:t>Nekateri dijaki sporočajo tako šoli, kot tudi podjetju </a:t>
            </a:r>
            <a:r>
              <a:rPr lang="sl-SI" dirty="0" err="1" smtClean="0"/>
              <a:t>Slorest</a:t>
            </a:r>
            <a:r>
              <a:rPr lang="sl-SI" dirty="0" smtClean="0"/>
              <a:t>, da je malica okusna. Nekaj dijakov je izpostavilo, da so obroki premalo </a:t>
            </a:r>
            <a:r>
              <a:rPr lang="sl-SI" dirty="0"/>
              <a:t>obilni, </a:t>
            </a:r>
            <a:r>
              <a:rPr lang="sl-SI" dirty="0" smtClean="0"/>
              <a:t>nekaterim je hrana premastna. Moti jih vrivanje dijakov v vrsto čakajočih, vhod skozi napačna vrata. Nekaj dijakov meni, da imajo premalo časa za malico, saj predolgo čakajo v vrsti (problem kajenja pred malico). Nekateri dijaki pa menijo, da se določene jedi prevečkrat ponavljajo na jedilniku.</a:t>
            </a:r>
            <a:endParaRPr lang="sl-SI" dirty="0"/>
          </a:p>
        </p:txBody>
      </p:sp>
    </p:spTree>
    <p:extLst>
      <p:ext uri="{BB962C8B-B14F-4D97-AF65-F5344CB8AC3E}">
        <p14:creationId xmlns:p14="http://schemas.microsoft.com/office/powerpoint/2010/main" val="3871677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r>
              <a:rPr lang="sl-SI" b="1" dirty="0" smtClean="0"/>
              <a:t>O anketi …</a:t>
            </a:r>
            <a:endParaRPr lang="sl-SI" b="1" dirty="0"/>
          </a:p>
        </p:txBody>
      </p:sp>
      <p:sp>
        <p:nvSpPr>
          <p:cNvPr id="4" name="PoljeZBesedilom 3"/>
          <p:cNvSpPr txBox="1"/>
          <p:nvPr/>
        </p:nvSpPr>
        <p:spPr>
          <a:xfrm>
            <a:off x="741848" y="2924944"/>
            <a:ext cx="7632848" cy="1754326"/>
          </a:xfrm>
          <a:prstGeom prst="rect">
            <a:avLst/>
          </a:prstGeom>
          <a:noFill/>
        </p:spPr>
        <p:txBody>
          <a:bodyPr wrap="square" rtlCol="0">
            <a:spAutoFit/>
          </a:bodyPr>
          <a:lstStyle/>
          <a:p>
            <a:endParaRPr lang="sl-SI" dirty="0"/>
          </a:p>
          <a:p>
            <a:pPr algn="just"/>
            <a:r>
              <a:rPr lang="sl-SI" dirty="0" smtClean="0"/>
              <a:t>V sodelovanju s Skupino za šolsko prehrano in skupnostjo dijakov </a:t>
            </a:r>
            <a:r>
              <a:rPr lang="sl-SI" dirty="0" err="1" smtClean="0"/>
              <a:t>ETrŠ</a:t>
            </a:r>
            <a:r>
              <a:rPr lang="sl-SI" dirty="0" smtClean="0"/>
              <a:t> Brežice smo pripravili vprašalnik</a:t>
            </a:r>
            <a:r>
              <a:rPr lang="sl-SI" dirty="0"/>
              <a:t>, s katerim </a:t>
            </a:r>
            <a:r>
              <a:rPr lang="sl-SI" dirty="0" smtClean="0"/>
              <a:t>smo želeli pridobiti </a:t>
            </a:r>
            <a:r>
              <a:rPr lang="sl-SI" dirty="0"/>
              <a:t>informacije o zadovoljstvu s šolsko prehrano na Ekonomski in trgovski šoli Brežice. Pridobljeni podatki bodo koristili tako </a:t>
            </a:r>
            <a:r>
              <a:rPr lang="sl-SI" dirty="0" smtClean="0"/>
              <a:t>nam, </a:t>
            </a:r>
            <a:r>
              <a:rPr lang="sl-SI" dirty="0"/>
              <a:t>kot našemu ponudniku prehrane.</a:t>
            </a:r>
          </a:p>
          <a:p>
            <a:endParaRPr lang="sl-SI" dirty="0"/>
          </a:p>
        </p:txBody>
      </p:sp>
    </p:spTree>
    <p:extLst>
      <p:ext uri="{BB962C8B-B14F-4D97-AF65-F5344CB8AC3E}">
        <p14:creationId xmlns:p14="http://schemas.microsoft.com/office/powerpoint/2010/main" val="2256632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Spol:  (n = 158)"/>
          <p:cNvPicPr>
            <a:picLocks noChangeAspect="1"/>
          </p:cNvPicPr>
          <p:nvPr/>
        </p:nvPicPr>
        <p:blipFill rotWithShape="1">
          <a:blip r:embed="rId2"/>
          <a:srcRect l="5220" t="7884" r="4661" b="5715"/>
          <a:stretch/>
        </p:blipFill>
        <p:spPr>
          <a:xfrm>
            <a:off x="758112" y="3284984"/>
            <a:ext cx="7885063" cy="2645854"/>
          </a:xfrm>
          <a:prstGeom prst="rect">
            <a:avLst/>
          </a:prstGeom>
        </p:spPr>
      </p:pic>
      <p:sp>
        <p:nvSpPr>
          <p:cNvPr id="4" name="Naslov 2"/>
          <p:cNvSpPr txBox="1">
            <a:spLocks/>
          </p:cNvSpPr>
          <p:nvPr/>
        </p:nvSpPr>
        <p:spPr>
          <a:xfrm>
            <a:off x="4860032" y="301752"/>
            <a:ext cx="3538736"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b="1" dirty="0" smtClean="0"/>
              <a:t>Spol</a:t>
            </a:r>
            <a:endParaRPr lang="sl-SI" b="1" dirty="0"/>
          </a:p>
        </p:txBody>
      </p:sp>
      <p:sp>
        <p:nvSpPr>
          <p:cNvPr id="5" name="PoljeZBesedilom 4"/>
          <p:cNvSpPr txBox="1"/>
          <p:nvPr/>
        </p:nvSpPr>
        <p:spPr>
          <a:xfrm>
            <a:off x="779864" y="2132856"/>
            <a:ext cx="7620000" cy="646331"/>
          </a:xfrm>
          <a:prstGeom prst="rect">
            <a:avLst/>
          </a:prstGeom>
          <a:noFill/>
        </p:spPr>
        <p:txBody>
          <a:bodyPr wrap="square" rtlCol="0">
            <a:spAutoFit/>
          </a:bodyPr>
          <a:lstStyle/>
          <a:p>
            <a:pPr algn="ctr"/>
            <a:r>
              <a:rPr lang="sl-SI" dirty="0" smtClean="0"/>
              <a:t>V anketi je sodelovalo 158 dijakov, od tega 110 dijakinj in 48 dijakov. </a:t>
            </a:r>
            <a:br>
              <a:rPr lang="sl-SI" dirty="0" smtClean="0"/>
            </a:br>
            <a:r>
              <a:rPr lang="sl-SI" dirty="0" smtClean="0"/>
              <a:t>V celoti je anketo izpolnilo 149 dijakov.</a:t>
            </a:r>
            <a:endParaRPr lang="sl-SI" dirty="0"/>
          </a:p>
        </p:txBody>
      </p:sp>
      <p:sp>
        <p:nvSpPr>
          <p:cNvPr id="6" name="Pravokotnik 5"/>
          <p:cNvSpPr/>
          <p:nvPr/>
        </p:nvSpPr>
        <p:spPr>
          <a:xfrm>
            <a:off x="7805146" y="908720"/>
            <a:ext cx="1010213" cy="369332"/>
          </a:xfrm>
          <a:prstGeom prst="rect">
            <a:avLst/>
          </a:prstGeom>
        </p:spPr>
        <p:txBody>
          <a:bodyPr wrap="none">
            <a:spAutoFit/>
          </a:bodyPr>
          <a:lstStyle/>
          <a:p>
            <a:pPr algn="just"/>
            <a:r>
              <a:rPr lang="sl-SI" dirty="0"/>
              <a:t>(n = </a:t>
            </a:r>
            <a:r>
              <a:rPr lang="sl-SI" dirty="0" smtClean="0"/>
              <a:t>158)</a:t>
            </a:r>
            <a:endParaRPr lang="sl-SI"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Program:  (n = 158)"/>
          <p:cNvPicPr>
            <a:picLocks noChangeAspect="1"/>
          </p:cNvPicPr>
          <p:nvPr/>
        </p:nvPicPr>
        <p:blipFill rotWithShape="1">
          <a:blip r:embed="rId2"/>
          <a:srcRect l="15899" t="3745" r="2501" b="5248"/>
          <a:stretch/>
        </p:blipFill>
        <p:spPr>
          <a:xfrm>
            <a:off x="1115616" y="3501008"/>
            <a:ext cx="7044341" cy="2455160"/>
          </a:xfrm>
          <a:prstGeom prst="rect">
            <a:avLst/>
          </a:prstGeom>
        </p:spPr>
      </p:pic>
      <p:sp>
        <p:nvSpPr>
          <p:cNvPr id="4" name="Naslov 2"/>
          <p:cNvSpPr txBox="1">
            <a:spLocks/>
          </p:cNvSpPr>
          <p:nvPr/>
        </p:nvSpPr>
        <p:spPr>
          <a:xfrm>
            <a:off x="5004048" y="260648"/>
            <a:ext cx="3538736"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b="1" dirty="0" smtClean="0"/>
              <a:t>Program</a:t>
            </a:r>
            <a:endParaRPr lang="sl-SI" b="1" dirty="0"/>
          </a:p>
        </p:txBody>
      </p:sp>
      <p:sp>
        <p:nvSpPr>
          <p:cNvPr id="5" name="PoljeZBesedilom 4"/>
          <p:cNvSpPr txBox="1"/>
          <p:nvPr/>
        </p:nvSpPr>
        <p:spPr>
          <a:xfrm>
            <a:off x="848144" y="1916832"/>
            <a:ext cx="7620000" cy="1200329"/>
          </a:xfrm>
          <a:prstGeom prst="rect">
            <a:avLst/>
          </a:prstGeom>
          <a:noFill/>
        </p:spPr>
        <p:txBody>
          <a:bodyPr wrap="square" rtlCol="0">
            <a:spAutoFit/>
          </a:bodyPr>
          <a:lstStyle/>
          <a:p>
            <a:pPr algn="just"/>
            <a:r>
              <a:rPr lang="sl-SI" dirty="0" smtClean="0"/>
              <a:t>V anketo so bili vključeni dijaki vseh izobraževalnih programov, 71 dijakov iz programa ekonomski tehnik, 23 dijakov iz programa logistični tehnik, 28 dijakov iz programa predšolska vzgoja, 23 dijakov iz programa trgovec in 13 dijakov iz programa ekonomski tehnik – PTI.</a:t>
            </a:r>
            <a:endParaRPr lang="sl-SI" dirty="0"/>
          </a:p>
        </p:txBody>
      </p:sp>
      <p:sp>
        <p:nvSpPr>
          <p:cNvPr id="6" name="Pravokotnik 5"/>
          <p:cNvSpPr/>
          <p:nvPr/>
        </p:nvSpPr>
        <p:spPr>
          <a:xfrm>
            <a:off x="7805146" y="908720"/>
            <a:ext cx="1010213" cy="369332"/>
          </a:xfrm>
          <a:prstGeom prst="rect">
            <a:avLst/>
          </a:prstGeom>
        </p:spPr>
        <p:txBody>
          <a:bodyPr wrap="none">
            <a:spAutoFit/>
          </a:bodyPr>
          <a:lstStyle/>
          <a:p>
            <a:pPr algn="just"/>
            <a:r>
              <a:rPr lang="sl-SI" dirty="0"/>
              <a:t>(n = </a:t>
            </a:r>
            <a:r>
              <a:rPr lang="sl-SI" dirty="0" smtClean="0"/>
              <a:t>158)</a:t>
            </a:r>
            <a:endParaRPr lang="sl-SI"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Letnik, ki ga obiskuješ:  (n = 158)"/>
          <p:cNvPicPr>
            <a:picLocks noChangeAspect="1"/>
          </p:cNvPicPr>
          <p:nvPr/>
        </p:nvPicPr>
        <p:blipFill rotWithShape="1">
          <a:blip r:embed="rId2"/>
          <a:srcRect l="30706" t="6817" r="8335" b="3329"/>
          <a:stretch/>
        </p:blipFill>
        <p:spPr>
          <a:xfrm>
            <a:off x="1907704" y="3501008"/>
            <a:ext cx="5328592" cy="2454509"/>
          </a:xfrm>
          <a:prstGeom prst="rect">
            <a:avLst/>
          </a:prstGeom>
        </p:spPr>
      </p:pic>
      <p:sp>
        <p:nvSpPr>
          <p:cNvPr id="4" name="Naslov 2"/>
          <p:cNvSpPr txBox="1">
            <a:spLocks/>
          </p:cNvSpPr>
          <p:nvPr/>
        </p:nvSpPr>
        <p:spPr>
          <a:xfrm>
            <a:off x="5004048" y="260648"/>
            <a:ext cx="3538736"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b="1" dirty="0" smtClean="0"/>
              <a:t>Letnik</a:t>
            </a:r>
            <a:endParaRPr lang="sl-SI" b="1" dirty="0"/>
          </a:p>
        </p:txBody>
      </p:sp>
      <p:sp>
        <p:nvSpPr>
          <p:cNvPr id="5" name="PoljeZBesedilom 4"/>
          <p:cNvSpPr txBox="1"/>
          <p:nvPr/>
        </p:nvSpPr>
        <p:spPr>
          <a:xfrm>
            <a:off x="907944" y="1988840"/>
            <a:ext cx="7620000" cy="923330"/>
          </a:xfrm>
          <a:prstGeom prst="rect">
            <a:avLst/>
          </a:prstGeom>
          <a:noFill/>
        </p:spPr>
        <p:txBody>
          <a:bodyPr wrap="square" rtlCol="0">
            <a:spAutoFit/>
          </a:bodyPr>
          <a:lstStyle/>
          <a:p>
            <a:pPr algn="just"/>
            <a:r>
              <a:rPr lang="sl-SI" dirty="0" smtClean="0"/>
              <a:t>Anketo je reševalo 7o dijakov, ki obiskujejo 1. letnik, 38 dijakov, ki obiskujejo 2. letnik, 23 dijakov, ki obiskujejo 3. letnik, in 27 dijakov, ki obiskujejo 4. letnik na Ekonomski in trgovski šoli Brežice. </a:t>
            </a:r>
            <a:endParaRPr lang="sl-SI" dirty="0"/>
          </a:p>
        </p:txBody>
      </p:sp>
      <p:sp>
        <p:nvSpPr>
          <p:cNvPr id="6" name="Pravokotnik 5"/>
          <p:cNvSpPr/>
          <p:nvPr/>
        </p:nvSpPr>
        <p:spPr>
          <a:xfrm>
            <a:off x="7805146" y="908720"/>
            <a:ext cx="1010213" cy="369332"/>
          </a:xfrm>
          <a:prstGeom prst="rect">
            <a:avLst/>
          </a:prstGeom>
        </p:spPr>
        <p:txBody>
          <a:bodyPr wrap="none">
            <a:spAutoFit/>
          </a:bodyPr>
          <a:lstStyle/>
          <a:p>
            <a:pPr algn="just"/>
            <a:r>
              <a:rPr lang="sl-SI" dirty="0"/>
              <a:t>(n = </a:t>
            </a:r>
            <a:r>
              <a:rPr lang="sl-SI" dirty="0" smtClean="0"/>
              <a:t>158)</a:t>
            </a:r>
            <a:endParaRPr lang="sl-SI"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Kolikokrat na teden v povprečju malicaš v menzi Ekonomske in trgovske šole Brežice?  (n = 158)"/>
          <p:cNvPicPr>
            <a:picLocks noChangeAspect="1"/>
          </p:cNvPicPr>
          <p:nvPr/>
        </p:nvPicPr>
        <p:blipFill rotWithShape="1">
          <a:blip r:embed="rId2"/>
          <a:srcRect l="24010" t="5968" r="1950" b="3791"/>
          <a:stretch/>
        </p:blipFill>
        <p:spPr>
          <a:xfrm>
            <a:off x="1046253" y="3356992"/>
            <a:ext cx="7343381" cy="2796912"/>
          </a:xfrm>
          <a:prstGeom prst="rect">
            <a:avLst/>
          </a:prstGeom>
        </p:spPr>
      </p:pic>
      <p:sp>
        <p:nvSpPr>
          <p:cNvPr id="2" name="PoljeZBesedilom 1"/>
          <p:cNvSpPr txBox="1"/>
          <p:nvPr/>
        </p:nvSpPr>
        <p:spPr>
          <a:xfrm>
            <a:off x="3753544" y="116632"/>
            <a:ext cx="5715000" cy="954107"/>
          </a:xfrm>
          <a:prstGeom prst="rect">
            <a:avLst/>
          </a:prstGeom>
          <a:noFill/>
        </p:spPr>
        <p:txBody>
          <a:bodyPr wrap="square" rtlCol="0">
            <a:spAutoFit/>
          </a:bodyPr>
          <a:lstStyle/>
          <a:p>
            <a:pPr lvl="0" indent="0" algn="ctr" fontAlgn="base"/>
            <a:r>
              <a:rPr lang="sl-SI" sz="2800" b="1" dirty="0">
                <a:solidFill>
                  <a:srgbClr val="FFFFFF"/>
                </a:solidFill>
                <a:latin typeface="+mj-lt"/>
                <a:ea typeface="+mj-ea"/>
                <a:cs typeface="+mj-cs"/>
              </a:rPr>
              <a:t>Povprečno število </a:t>
            </a:r>
            <a:r>
              <a:rPr lang="sl-SI" sz="2800" b="1" dirty="0" smtClean="0">
                <a:solidFill>
                  <a:srgbClr val="FFFFFF"/>
                </a:solidFill>
                <a:latin typeface="+mj-lt"/>
                <a:ea typeface="+mj-ea"/>
                <a:cs typeface="+mj-cs"/>
              </a:rPr>
              <a:t>zaužitih</a:t>
            </a:r>
            <a:br>
              <a:rPr lang="sl-SI" sz="2800" b="1" dirty="0" smtClean="0">
                <a:solidFill>
                  <a:srgbClr val="FFFFFF"/>
                </a:solidFill>
                <a:latin typeface="+mj-lt"/>
                <a:ea typeface="+mj-ea"/>
                <a:cs typeface="+mj-cs"/>
              </a:rPr>
            </a:br>
            <a:r>
              <a:rPr lang="sl-SI" sz="2800" b="1" dirty="0" smtClean="0">
                <a:solidFill>
                  <a:srgbClr val="FFFFFF"/>
                </a:solidFill>
                <a:latin typeface="+mj-lt"/>
                <a:ea typeface="+mj-ea"/>
                <a:cs typeface="+mj-cs"/>
              </a:rPr>
              <a:t>obrokov </a:t>
            </a:r>
            <a:r>
              <a:rPr lang="sl-SI" sz="2800" b="1" dirty="0">
                <a:solidFill>
                  <a:srgbClr val="FFFFFF"/>
                </a:solidFill>
                <a:latin typeface="+mj-lt"/>
                <a:ea typeface="+mj-ea"/>
                <a:cs typeface="+mj-cs"/>
              </a:rPr>
              <a:t>na teden</a:t>
            </a:r>
            <a:endParaRPr sz="2800" b="1" dirty="0">
              <a:solidFill>
                <a:srgbClr val="FFFFFF"/>
              </a:solidFill>
              <a:latin typeface="+mj-lt"/>
              <a:ea typeface="+mj-ea"/>
              <a:cs typeface="+mj-cs"/>
            </a:endParaRPr>
          </a:p>
        </p:txBody>
      </p:sp>
      <p:sp>
        <p:nvSpPr>
          <p:cNvPr id="6" name="PoljeZBesedilom 5"/>
          <p:cNvSpPr txBox="1"/>
          <p:nvPr/>
        </p:nvSpPr>
        <p:spPr>
          <a:xfrm>
            <a:off x="907944" y="1988840"/>
            <a:ext cx="7620000" cy="923330"/>
          </a:xfrm>
          <a:prstGeom prst="rect">
            <a:avLst/>
          </a:prstGeom>
          <a:noFill/>
        </p:spPr>
        <p:txBody>
          <a:bodyPr wrap="square" rtlCol="0">
            <a:spAutoFit/>
          </a:bodyPr>
          <a:lstStyle/>
          <a:p>
            <a:pPr algn="just"/>
            <a:r>
              <a:rPr lang="sl-SI" dirty="0" smtClean="0"/>
              <a:t>Dijaki v večini (124) malicajo v šolski menzi vsak dan. Nekaj dijakov (11) malica samo enkrat na teden, 5 dijakov dvakrat na teden, 10 dijakov trikrat na teden in 8 dijakov štirikrat na teden.</a:t>
            </a:r>
            <a:endParaRPr lang="sl-SI" dirty="0"/>
          </a:p>
        </p:txBody>
      </p:sp>
      <p:sp>
        <p:nvSpPr>
          <p:cNvPr id="5" name="Pravokotnik 4"/>
          <p:cNvSpPr/>
          <p:nvPr/>
        </p:nvSpPr>
        <p:spPr>
          <a:xfrm>
            <a:off x="7805146" y="908720"/>
            <a:ext cx="1010213" cy="369332"/>
          </a:xfrm>
          <a:prstGeom prst="rect">
            <a:avLst/>
          </a:prstGeom>
        </p:spPr>
        <p:txBody>
          <a:bodyPr wrap="none">
            <a:spAutoFit/>
          </a:bodyPr>
          <a:lstStyle/>
          <a:p>
            <a:pPr algn="just"/>
            <a:r>
              <a:rPr lang="sl-SI" dirty="0"/>
              <a:t>(n = </a:t>
            </a:r>
            <a:r>
              <a:rPr lang="sl-SI" dirty="0" smtClean="0"/>
              <a:t>158)</a:t>
            </a:r>
            <a:endParaRPr lang="sl-SI"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Kateri meni si večinoma izbereš?  (n = 158)"/>
          <p:cNvPicPr>
            <a:picLocks noChangeAspect="1"/>
          </p:cNvPicPr>
          <p:nvPr/>
        </p:nvPicPr>
        <p:blipFill rotWithShape="1">
          <a:blip r:embed="rId2"/>
          <a:srcRect l="16515" t="4272" r="7286" b="5872"/>
          <a:stretch/>
        </p:blipFill>
        <p:spPr>
          <a:xfrm>
            <a:off x="1331640" y="3645024"/>
            <a:ext cx="6277903" cy="2313432"/>
          </a:xfrm>
          <a:prstGeom prst="rect">
            <a:avLst/>
          </a:prstGeom>
        </p:spPr>
      </p:pic>
      <p:sp>
        <p:nvSpPr>
          <p:cNvPr id="4" name="PoljeZBesedilom 3"/>
          <p:cNvSpPr txBox="1"/>
          <p:nvPr/>
        </p:nvSpPr>
        <p:spPr>
          <a:xfrm>
            <a:off x="755576" y="1988840"/>
            <a:ext cx="7620000" cy="923330"/>
          </a:xfrm>
          <a:prstGeom prst="rect">
            <a:avLst/>
          </a:prstGeom>
          <a:noFill/>
        </p:spPr>
        <p:txBody>
          <a:bodyPr wrap="square" rtlCol="0">
            <a:spAutoFit/>
          </a:bodyPr>
          <a:lstStyle/>
          <a:p>
            <a:pPr algn="just"/>
            <a:r>
              <a:rPr lang="sl-SI" dirty="0" smtClean="0"/>
              <a:t>Dijaki se v veliki večini (90) odločajo za hitri meni, kar je v nasprotju z zdravo prehrano, 56 dijakov se po navadi odloči za mesni meni in samo 12 dijakov za vegetarijanski meni.</a:t>
            </a:r>
            <a:endParaRPr lang="sl-SI" dirty="0"/>
          </a:p>
        </p:txBody>
      </p:sp>
      <p:sp>
        <p:nvSpPr>
          <p:cNvPr id="5" name="Naslov 2"/>
          <p:cNvSpPr txBox="1">
            <a:spLocks/>
          </p:cNvSpPr>
          <p:nvPr/>
        </p:nvSpPr>
        <p:spPr>
          <a:xfrm>
            <a:off x="4932040" y="188640"/>
            <a:ext cx="3538736"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b="1" dirty="0" smtClean="0"/>
              <a:t>Izbira menija</a:t>
            </a:r>
            <a:endParaRPr lang="sl-SI" b="1" dirty="0"/>
          </a:p>
        </p:txBody>
      </p:sp>
      <p:sp>
        <p:nvSpPr>
          <p:cNvPr id="6" name="Pravokotnik 5"/>
          <p:cNvSpPr/>
          <p:nvPr/>
        </p:nvSpPr>
        <p:spPr>
          <a:xfrm>
            <a:off x="7805146" y="908720"/>
            <a:ext cx="1010213" cy="369332"/>
          </a:xfrm>
          <a:prstGeom prst="rect">
            <a:avLst/>
          </a:prstGeom>
        </p:spPr>
        <p:txBody>
          <a:bodyPr wrap="none">
            <a:spAutoFit/>
          </a:bodyPr>
          <a:lstStyle/>
          <a:p>
            <a:pPr algn="just"/>
            <a:r>
              <a:rPr lang="sl-SI" dirty="0"/>
              <a:t>(n = </a:t>
            </a:r>
            <a:r>
              <a:rPr lang="sl-SI" dirty="0" smtClean="0"/>
              <a:t>158)</a:t>
            </a:r>
            <a:endParaRPr lang="sl-SI"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Kaj vpliva oz. pogojuje tvojo odločitev za toplo malico?  (n = 158)"/>
          <p:cNvPicPr>
            <a:picLocks noChangeAspect="1"/>
          </p:cNvPicPr>
          <p:nvPr/>
        </p:nvPicPr>
        <p:blipFill>
          <a:blip r:embed="rId2"/>
          <a:stretch>
            <a:fillRect/>
          </a:stretch>
        </p:blipFill>
        <p:spPr>
          <a:xfrm>
            <a:off x="827584" y="3356992"/>
            <a:ext cx="7620000" cy="2381250"/>
          </a:xfrm>
          <a:prstGeom prst="rect">
            <a:avLst/>
          </a:prstGeom>
        </p:spPr>
      </p:pic>
      <p:sp>
        <p:nvSpPr>
          <p:cNvPr id="4" name="Naslov 2"/>
          <p:cNvSpPr txBox="1">
            <a:spLocks/>
          </p:cNvSpPr>
          <p:nvPr/>
        </p:nvSpPr>
        <p:spPr>
          <a:xfrm>
            <a:off x="4211960" y="260648"/>
            <a:ext cx="4752528"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3200" b="1" dirty="0" smtClean="0"/>
              <a:t>Odločitev za toplo malico</a:t>
            </a:r>
            <a:endParaRPr lang="sl-SI" sz="3200" b="1" dirty="0"/>
          </a:p>
        </p:txBody>
      </p:sp>
      <p:sp>
        <p:nvSpPr>
          <p:cNvPr id="5" name="PoljeZBesedilom 4"/>
          <p:cNvSpPr txBox="1"/>
          <p:nvPr/>
        </p:nvSpPr>
        <p:spPr>
          <a:xfrm>
            <a:off x="755576" y="1988840"/>
            <a:ext cx="7620000" cy="923330"/>
          </a:xfrm>
          <a:prstGeom prst="rect">
            <a:avLst/>
          </a:prstGeom>
          <a:noFill/>
        </p:spPr>
        <p:txBody>
          <a:bodyPr wrap="square" rtlCol="0">
            <a:spAutoFit/>
          </a:bodyPr>
          <a:lstStyle/>
          <a:p>
            <a:pPr algn="just"/>
            <a:r>
              <a:rPr lang="sl-SI" dirty="0" smtClean="0"/>
              <a:t>Ne glede na to, kakšen je dan, urnik oz. kaj je na jedilniku, malica </a:t>
            </a:r>
            <a:r>
              <a:rPr lang="sl-SI" dirty="0"/>
              <a:t>v šolski menzi 56 dijakov </a:t>
            </a:r>
            <a:r>
              <a:rPr lang="sl-SI" dirty="0" smtClean="0"/>
              <a:t>.</a:t>
            </a:r>
            <a:r>
              <a:rPr lang="sl-SI" dirty="0"/>
              <a:t> </a:t>
            </a:r>
            <a:r>
              <a:rPr lang="sl-SI" dirty="0" smtClean="0"/>
              <a:t>Kaj </a:t>
            </a:r>
            <a:r>
              <a:rPr lang="sl-SI" dirty="0"/>
              <a:t>bo za </a:t>
            </a:r>
            <a:r>
              <a:rPr lang="sl-SI" dirty="0" smtClean="0"/>
              <a:t>malico, </a:t>
            </a:r>
            <a:r>
              <a:rPr lang="sl-SI" dirty="0"/>
              <a:t>je </a:t>
            </a:r>
            <a:r>
              <a:rPr lang="sl-SI" dirty="0" smtClean="0"/>
              <a:t>pomembno 82 dijakom. Nekateri dijaki (20) malicajo glede na svoj dnevni razpored. </a:t>
            </a:r>
            <a:endParaRPr lang="sl-SI" dirty="0"/>
          </a:p>
        </p:txBody>
      </p:sp>
      <p:sp>
        <p:nvSpPr>
          <p:cNvPr id="6" name="Pravokotnik 5"/>
          <p:cNvSpPr/>
          <p:nvPr/>
        </p:nvSpPr>
        <p:spPr>
          <a:xfrm>
            <a:off x="7805146" y="908720"/>
            <a:ext cx="1010213" cy="369332"/>
          </a:xfrm>
          <a:prstGeom prst="rect">
            <a:avLst/>
          </a:prstGeom>
        </p:spPr>
        <p:txBody>
          <a:bodyPr wrap="none">
            <a:spAutoFit/>
          </a:bodyPr>
          <a:lstStyle/>
          <a:p>
            <a:pPr algn="just"/>
            <a:r>
              <a:rPr lang="sl-SI" dirty="0"/>
              <a:t>(n = </a:t>
            </a:r>
            <a:r>
              <a:rPr lang="sl-SI" dirty="0" smtClean="0"/>
              <a:t>158)</a:t>
            </a:r>
            <a:endParaRPr lang="sl-SI"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jeZBesedilom 3"/>
          <p:cNvSpPr txBox="1"/>
          <p:nvPr/>
        </p:nvSpPr>
        <p:spPr>
          <a:xfrm>
            <a:off x="792176" y="1772816"/>
            <a:ext cx="7620000" cy="1477328"/>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just"/>
            <a:r>
              <a:rPr lang="sl-SI" dirty="0" smtClean="0">
                <a:solidFill>
                  <a:schemeClr val="tx1"/>
                </a:solidFill>
              </a:rPr>
              <a:t>Dijaki se v veliki večini odločajo za šolsko malico, ker se zavedajo, da je pomembno zaužiti topel obrok. Temu sledi mnenje, da je malica okusna. Nekateri se odločajo za malico, ker imajo doma obrok šele pozno popoldan. Pomemben je podatek, da je obrok za nekatere najcenejši in celo edini topli obrok. Od nekaterih pa malico v šoli zahtevajo starši.</a:t>
            </a:r>
            <a:endParaRPr lang="sl-SI" dirty="0">
              <a:solidFill>
                <a:schemeClr val="tx1"/>
              </a:solidFill>
            </a:endParaRPr>
          </a:p>
        </p:txBody>
      </p:sp>
      <p:sp>
        <p:nvSpPr>
          <p:cNvPr id="5" name="Pravokotnik 4"/>
          <p:cNvSpPr/>
          <p:nvPr/>
        </p:nvSpPr>
        <p:spPr>
          <a:xfrm>
            <a:off x="841176" y="6180112"/>
            <a:ext cx="7522000" cy="461665"/>
          </a:xfrm>
          <a:prstGeom prst="rect">
            <a:avLst/>
          </a:prstGeom>
        </p:spPr>
        <p:txBody>
          <a:bodyPr wrap="square">
            <a:spAutoFit/>
          </a:bodyPr>
          <a:lstStyle/>
          <a:p>
            <a:pPr algn="just"/>
            <a:r>
              <a:rPr lang="sl-SI" sz="1200" dirty="0" smtClean="0">
                <a:solidFill>
                  <a:srgbClr val="000000"/>
                </a:solidFill>
                <a:latin typeface="Calibri"/>
              </a:rPr>
              <a:t>Odgovori so bili označeni z vrednostmi od 1 do 6. 1 je pomenilo, </a:t>
            </a:r>
            <a:r>
              <a:rPr lang="sl-SI" sz="1200" dirty="0">
                <a:solidFill>
                  <a:srgbClr val="000000"/>
                </a:solidFill>
                <a:latin typeface="Calibri"/>
              </a:rPr>
              <a:t>da je to </a:t>
            </a:r>
            <a:r>
              <a:rPr lang="sl-SI" sz="1200" dirty="0" smtClean="0">
                <a:solidFill>
                  <a:srgbClr val="000000"/>
                </a:solidFill>
                <a:latin typeface="Calibri"/>
              </a:rPr>
              <a:t>za dijaka </a:t>
            </a:r>
            <a:r>
              <a:rPr lang="sl-SI" sz="1200" dirty="0">
                <a:solidFill>
                  <a:srgbClr val="000000"/>
                </a:solidFill>
                <a:latin typeface="Calibri"/>
              </a:rPr>
              <a:t>najmanj pomemben razlog, 6 pa najbolj pomemben razlog za malicanje. </a:t>
            </a:r>
            <a:endParaRPr lang="sl-SI" sz="1200" dirty="0"/>
          </a:p>
        </p:txBody>
      </p:sp>
      <p:sp>
        <p:nvSpPr>
          <p:cNvPr id="6" name="Naslov 2"/>
          <p:cNvSpPr txBox="1">
            <a:spLocks/>
          </p:cNvSpPr>
          <p:nvPr/>
        </p:nvSpPr>
        <p:spPr>
          <a:xfrm>
            <a:off x="4211960" y="260648"/>
            <a:ext cx="4752528" cy="930432"/>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l-SI" sz="3200" b="1" dirty="0" smtClean="0"/>
              <a:t>Odločitev za toplo malico</a:t>
            </a:r>
            <a:endParaRPr lang="sl-SI" sz="3200" b="1" dirty="0"/>
          </a:p>
        </p:txBody>
      </p:sp>
      <p:sp>
        <p:nvSpPr>
          <p:cNvPr id="7" name="Pravokotnik 6"/>
          <p:cNvSpPr/>
          <p:nvPr/>
        </p:nvSpPr>
        <p:spPr>
          <a:xfrm>
            <a:off x="7812360" y="908720"/>
            <a:ext cx="995785" cy="369332"/>
          </a:xfrm>
          <a:prstGeom prst="rect">
            <a:avLst/>
          </a:prstGeom>
        </p:spPr>
        <p:txBody>
          <a:bodyPr wrap="none">
            <a:spAutoFit/>
          </a:bodyPr>
          <a:lstStyle/>
          <a:p>
            <a:pPr algn="just"/>
            <a:r>
              <a:rPr lang="sl-SI" dirty="0"/>
              <a:t>(n = 153)</a:t>
            </a:r>
          </a:p>
        </p:txBody>
      </p:sp>
      <p:graphicFrame>
        <p:nvGraphicFramePr>
          <p:cNvPr id="9" name="Grafikon 8"/>
          <p:cNvGraphicFramePr>
            <a:graphicFrameLocks/>
          </p:cNvGraphicFramePr>
          <p:nvPr>
            <p:extLst>
              <p:ext uri="{D42A27DB-BD31-4B8C-83A1-F6EECF244321}">
                <p14:modId xmlns:p14="http://schemas.microsoft.com/office/powerpoint/2010/main" val="2360801204"/>
              </p:ext>
            </p:extLst>
          </p:nvPr>
        </p:nvGraphicFramePr>
        <p:xfrm>
          <a:off x="956951" y="3356992"/>
          <a:ext cx="7353301"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lovita">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Valovit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lovit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655</TotalTime>
  <Words>1188</Words>
  <Application>Microsoft Office PowerPoint</Application>
  <PresentationFormat>Diaprojekcija na zaslonu (4:3)</PresentationFormat>
  <Paragraphs>167</Paragraphs>
  <Slides>19</Slides>
  <Notes>0</Notes>
  <HiddenSlides>0</HiddenSlides>
  <MMClips>0</MMClips>
  <ScaleCrop>false</ScaleCrop>
  <HeadingPairs>
    <vt:vector size="4" baseType="variant">
      <vt:variant>
        <vt:lpstr>Tema</vt:lpstr>
      </vt:variant>
      <vt:variant>
        <vt:i4>1</vt:i4>
      </vt:variant>
      <vt:variant>
        <vt:lpstr>Naslovi diapozitivov</vt:lpstr>
      </vt:variant>
      <vt:variant>
        <vt:i4>19</vt:i4>
      </vt:variant>
    </vt:vector>
  </HeadingPairs>
  <TitlesOfParts>
    <vt:vector size="20" baseType="lpstr">
      <vt:lpstr>Valovita</vt:lpstr>
      <vt:lpstr>ANKETNI VPRAŠALNIK  O TOPLI PREHRANI  na ETrŠ Brežice</vt:lpstr>
      <vt:lpstr>O anketi …</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Izvoz</dc:title>
  <dc:subject>PPT Izvoz</dc:subject>
  <dc:creator>1ka</dc:creator>
  <cp:keywords>office 2007 openxml php</cp:keywords>
  <dc:description>PPT Izvoz grafov</dc:description>
  <cp:lastModifiedBy>Računalnik</cp:lastModifiedBy>
  <cp:revision>35</cp:revision>
  <dcterms:created xsi:type="dcterms:W3CDTF">2016-03-09T12:01:07Z</dcterms:created>
  <dcterms:modified xsi:type="dcterms:W3CDTF">2017-12-21T20:44:30Z</dcterms:modified>
  <cp:category>PPT Izvoz grafov</cp:category>
</cp:coreProperties>
</file>